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8"/>
  </p:notesMasterIdLst>
  <p:sldIdLst>
    <p:sldId id="337" r:id="rId2"/>
    <p:sldId id="313" r:id="rId3"/>
    <p:sldId id="312" r:id="rId4"/>
    <p:sldId id="338" r:id="rId5"/>
    <p:sldId id="257" r:id="rId6"/>
    <p:sldId id="258" r:id="rId7"/>
    <p:sldId id="259" r:id="rId8"/>
    <p:sldId id="260" r:id="rId9"/>
    <p:sldId id="261" r:id="rId10"/>
    <p:sldId id="262" r:id="rId11"/>
    <p:sldId id="263" r:id="rId12"/>
    <p:sldId id="339" r:id="rId13"/>
    <p:sldId id="264" r:id="rId14"/>
    <p:sldId id="307" r:id="rId15"/>
    <p:sldId id="308" r:id="rId16"/>
    <p:sldId id="265" r:id="rId17"/>
    <p:sldId id="266" r:id="rId18"/>
    <p:sldId id="267" r:id="rId19"/>
    <p:sldId id="268" r:id="rId20"/>
    <p:sldId id="269" r:id="rId21"/>
    <p:sldId id="310" r:id="rId22"/>
    <p:sldId id="275" r:id="rId23"/>
    <p:sldId id="344" r:id="rId24"/>
    <p:sldId id="276" r:id="rId25"/>
    <p:sldId id="320" r:id="rId26"/>
    <p:sldId id="271" r:id="rId27"/>
    <p:sldId id="340" r:id="rId28"/>
    <p:sldId id="318" r:id="rId29"/>
    <p:sldId id="319" r:id="rId30"/>
    <p:sldId id="277" r:id="rId31"/>
    <p:sldId id="322" r:id="rId32"/>
    <p:sldId id="323" r:id="rId33"/>
    <p:sldId id="272" r:id="rId34"/>
    <p:sldId id="273" r:id="rId35"/>
    <p:sldId id="314" r:id="rId36"/>
    <p:sldId id="315" r:id="rId37"/>
    <p:sldId id="316" r:id="rId38"/>
    <p:sldId id="317" r:id="rId39"/>
    <p:sldId id="329" r:id="rId40"/>
    <p:sldId id="341" r:id="rId41"/>
    <p:sldId id="330" r:id="rId42"/>
    <p:sldId id="331" r:id="rId43"/>
    <p:sldId id="321" r:id="rId44"/>
    <p:sldId id="324" r:id="rId45"/>
    <p:sldId id="270" r:id="rId46"/>
    <p:sldId id="333" r:id="rId47"/>
    <p:sldId id="334" r:id="rId48"/>
    <p:sldId id="274" r:id="rId49"/>
    <p:sldId id="278" r:id="rId50"/>
    <p:sldId id="279" r:id="rId51"/>
    <p:sldId id="280" r:id="rId52"/>
    <p:sldId id="281" r:id="rId53"/>
    <p:sldId id="282" r:id="rId54"/>
    <p:sldId id="283" r:id="rId55"/>
    <p:sldId id="284" r:id="rId56"/>
    <p:sldId id="285" r:id="rId57"/>
    <p:sldId id="286" r:id="rId58"/>
    <p:sldId id="287" r:id="rId59"/>
    <p:sldId id="342" r:id="rId60"/>
    <p:sldId id="288" r:id="rId61"/>
    <p:sldId id="289" r:id="rId62"/>
    <p:sldId id="327" r:id="rId63"/>
    <p:sldId id="290" r:id="rId64"/>
    <p:sldId id="311" r:id="rId65"/>
    <p:sldId id="291" r:id="rId66"/>
    <p:sldId id="292" r:id="rId67"/>
    <p:sldId id="293" r:id="rId68"/>
    <p:sldId id="294" r:id="rId69"/>
    <p:sldId id="295" r:id="rId70"/>
    <p:sldId id="296" r:id="rId71"/>
    <p:sldId id="297" r:id="rId72"/>
    <p:sldId id="298" r:id="rId73"/>
    <p:sldId id="299" r:id="rId74"/>
    <p:sldId id="300" r:id="rId75"/>
    <p:sldId id="343" r:id="rId76"/>
    <p:sldId id="301" r:id="rId77"/>
    <p:sldId id="302" r:id="rId78"/>
    <p:sldId id="303" r:id="rId79"/>
    <p:sldId id="304" r:id="rId80"/>
    <p:sldId id="305" r:id="rId81"/>
    <p:sldId id="325" r:id="rId82"/>
    <p:sldId id="335" r:id="rId83"/>
    <p:sldId id="326" r:id="rId84"/>
    <p:sldId id="328" r:id="rId85"/>
    <p:sldId id="332" r:id="rId86"/>
    <p:sldId id="306"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p:restoredTop sz="90915"/>
  </p:normalViewPr>
  <p:slideViewPr>
    <p:cSldViewPr snapToGrid="0">
      <p:cViewPr varScale="1">
        <p:scale>
          <a:sx n="112" d="100"/>
          <a:sy n="112"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6D0E1-EDA2-974C-B301-B80E2ABD70CD}" type="datetimeFigureOut">
              <a:rPr lang="en-US" smtClean="0"/>
              <a:t>4/17/24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46600-5FFA-834A-B582-4E9D320FA821}" type="slidenum">
              <a:rPr lang="en-US" smtClean="0"/>
              <a:t>‹#›</a:t>
            </a:fld>
            <a:endParaRPr lang="en-US"/>
          </a:p>
        </p:txBody>
      </p:sp>
    </p:spTree>
    <p:extLst>
      <p:ext uri="{BB962C8B-B14F-4D97-AF65-F5344CB8AC3E}">
        <p14:creationId xmlns:p14="http://schemas.microsoft.com/office/powerpoint/2010/main" val="3093595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atapythonista.me/blog/pandas-20-and-the-arrow-revolution-part-i"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arrow.apache.org/faq/"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pc.org/tpch/"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row.apache.org/docs/python/ipc.html#ipc"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Cover Slide Example. If a presentation will not be submitted for upload to the platform, providing a cover slide at a minimum is recommended for display throughout the Live Training. </a:t>
            </a:r>
          </a:p>
        </p:txBody>
      </p:sp>
      <p:sp>
        <p:nvSpPr>
          <p:cNvPr id="4" name="Slide Number Placeholder 3"/>
          <p:cNvSpPr>
            <a:spLocks noGrp="1"/>
          </p:cNvSpPr>
          <p:nvPr>
            <p:ph type="sldNum" sz="quarter" idx="5"/>
          </p:nvPr>
        </p:nvSpPr>
        <p:spPr/>
        <p:txBody>
          <a:bodyPr/>
          <a:lstStyle/>
          <a:p>
            <a:fld id="{163C8BCB-A8D7-074E-AD53-2B9312150B6F}" type="slidenum">
              <a:rPr lang="en-US" smtClean="0"/>
              <a:t>1</a:t>
            </a:fld>
            <a:endParaRPr lang="en-US"/>
          </a:p>
        </p:txBody>
      </p:sp>
    </p:spTree>
    <p:extLst>
      <p:ext uri="{BB962C8B-B14F-4D97-AF65-F5344CB8AC3E}">
        <p14:creationId xmlns:p14="http://schemas.microsoft.com/office/powerpoint/2010/main" val="2184799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43C"/>
                </a:solidFill>
                <a:effectLst/>
                <a:latin typeface="Source Sans Pro" panose="020B0503030403020204" pitchFamily="34" charset="0"/>
              </a:rPr>
              <a:t>If we compare this query with </a:t>
            </a:r>
            <a:r>
              <a:rPr lang="en-US" dirty="0"/>
              <a:t>streaming=True</a:t>
            </a:r>
            <a:r>
              <a:rPr lang="en-US" b="0" i="0" dirty="0">
                <a:solidFill>
                  <a:srgbClr val="34343C"/>
                </a:solidFill>
                <a:effectLst/>
                <a:latin typeface="Source Sans Pro" panose="020B0503030403020204" pitchFamily="34" charset="0"/>
              </a:rPr>
              <a:t> and </a:t>
            </a:r>
            <a:r>
              <a:rPr lang="en-US" dirty="0"/>
              <a:t>streaming=False</a:t>
            </a:r>
            <a:r>
              <a:rPr lang="en-US" b="0" i="0" dirty="0">
                <a:solidFill>
                  <a:srgbClr val="34343C"/>
                </a:solidFill>
                <a:effectLst/>
                <a:latin typeface="Source Sans Pro" panose="020B0503030403020204" pitchFamily="34" charset="0"/>
              </a:rPr>
              <a:t> (the default) I get an average of 75 </a:t>
            </a:r>
            <a:r>
              <a:rPr lang="en-US" b="0" i="0" dirty="0" err="1">
                <a:solidFill>
                  <a:srgbClr val="34343C"/>
                </a:solidFill>
                <a:effectLst/>
                <a:latin typeface="Source Sans Pro" panose="020B0503030403020204" pitchFamily="34" charset="0"/>
              </a:rPr>
              <a:t>ms</a:t>
            </a:r>
            <a:r>
              <a:rPr lang="en-US" b="0" i="0" dirty="0">
                <a:solidFill>
                  <a:srgbClr val="34343C"/>
                </a:solidFill>
                <a:effectLst/>
                <a:latin typeface="Source Sans Pro" panose="020B0503030403020204" pitchFamily="34" charset="0"/>
              </a:rPr>
              <a:t> for streaming and 120 </a:t>
            </a:r>
            <a:r>
              <a:rPr lang="en-US" b="0" i="0" dirty="0" err="1">
                <a:solidFill>
                  <a:srgbClr val="34343C"/>
                </a:solidFill>
                <a:effectLst/>
                <a:latin typeface="Source Sans Pro" panose="020B0503030403020204" pitchFamily="34" charset="0"/>
              </a:rPr>
              <a:t>ms</a:t>
            </a:r>
            <a:r>
              <a:rPr lang="en-US" b="0" i="0" dirty="0">
                <a:solidFill>
                  <a:srgbClr val="34343C"/>
                </a:solidFill>
                <a:effectLst/>
                <a:latin typeface="Source Sans Pro" panose="020B0503030403020204" pitchFamily="34" charset="0"/>
              </a:rPr>
              <a:t> for non-streaming. For Pandas this takes about 330 </a:t>
            </a:r>
            <a:r>
              <a:rPr lang="en-US" b="0" i="0" dirty="0" err="1">
                <a:solidFill>
                  <a:srgbClr val="34343C"/>
                </a:solidFill>
                <a:effectLst/>
                <a:latin typeface="Source Sans Pro" panose="020B0503030403020204" pitchFamily="34" charset="0"/>
              </a:rPr>
              <a:t>ms</a:t>
            </a:r>
            <a:r>
              <a:rPr lang="en-US" b="0" i="0" dirty="0">
                <a:solidFill>
                  <a:srgbClr val="34343C"/>
                </a:solidFill>
                <a:effectLst/>
                <a:latin typeface="Source Sans Pro" panose="020B0503030403020204" pitchFamily="34" charset="0"/>
              </a:rPr>
              <a:t> for comparison.</a:t>
            </a:r>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62</a:t>
            </a:fld>
            <a:endParaRPr lang="en-US"/>
          </a:p>
        </p:txBody>
      </p:sp>
    </p:spTree>
    <p:extLst>
      <p:ext uri="{BB962C8B-B14F-4D97-AF65-F5344CB8AC3E}">
        <p14:creationId xmlns:p14="http://schemas.microsoft.com/office/powerpoint/2010/main" val="3865043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Apache Arrow is a language-agnostic software framework for developing data analytics applications that process columnar data. It contains a </a:t>
            </a:r>
            <a:r>
              <a:rPr lang="en-US" b="0" i="0" dirty="0">
                <a:solidFill>
                  <a:srgbClr val="040C28"/>
                </a:solidFill>
                <a:effectLst/>
                <a:latin typeface="Google Sans"/>
              </a:rPr>
              <a:t>standardized column-oriented memory format</a:t>
            </a:r>
            <a:r>
              <a:rPr lang="en-US" b="0" i="0" dirty="0">
                <a:solidFill>
                  <a:srgbClr val="202124"/>
                </a:solidFill>
                <a:effectLst/>
                <a:latin typeface="Google Sans"/>
              </a:rPr>
              <a:t> that is able to represent flat and hierarchical data for efficient analytic operations on modern CPU and GPU hardware</a:t>
            </a:r>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63</a:t>
            </a:fld>
            <a:endParaRPr lang="en-US"/>
          </a:p>
        </p:txBody>
      </p:sp>
    </p:spTree>
    <p:extLst>
      <p:ext uri="{BB962C8B-B14F-4D97-AF65-F5344CB8AC3E}">
        <p14:creationId xmlns:p14="http://schemas.microsoft.com/office/powerpoint/2010/main" val="108334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83</a:t>
            </a:fld>
            <a:endParaRPr lang="en-US"/>
          </a:p>
        </p:txBody>
      </p:sp>
    </p:spTree>
    <p:extLst>
      <p:ext uri="{BB962C8B-B14F-4D97-AF65-F5344CB8AC3E}">
        <p14:creationId xmlns:p14="http://schemas.microsoft.com/office/powerpoint/2010/main" val="2214807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84</a:t>
            </a:fld>
            <a:endParaRPr lang="en-US"/>
          </a:p>
        </p:txBody>
      </p:sp>
    </p:spTree>
    <p:extLst>
      <p:ext uri="{BB962C8B-B14F-4D97-AF65-F5344CB8AC3E}">
        <p14:creationId xmlns:p14="http://schemas.microsoft.com/office/powerpoint/2010/main" val="401019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SIMD stands for </a:t>
            </a:r>
            <a:r>
              <a:rPr lang="en-US" b="0" i="0" dirty="0">
                <a:solidFill>
                  <a:srgbClr val="040C28"/>
                </a:solidFill>
                <a:effectLst/>
                <a:latin typeface="Google Sans"/>
              </a:rPr>
              <a:t>Single Instruction, Multiple Data</a:t>
            </a:r>
            <a:r>
              <a:rPr lang="en-US" b="0" i="0" dirty="0">
                <a:solidFill>
                  <a:srgbClr val="202124"/>
                </a:solidFill>
                <a:effectLst/>
                <a:latin typeface="Google Sans"/>
              </a:rPr>
              <a:t>. This powerful approach allows a single CPU instruction to process multiple data points simultaneously. Imagine you're working with an image or two vectors. Normally, operations on these data points would be performed one at a time - a method known as scalar operation</a:t>
            </a:r>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19</a:t>
            </a:fld>
            <a:endParaRPr lang="en-US"/>
          </a:p>
        </p:txBody>
      </p:sp>
    </p:spTree>
    <p:extLst>
      <p:ext uri="{BB962C8B-B14F-4D97-AF65-F5344CB8AC3E}">
        <p14:creationId xmlns:p14="http://schemas.microsoft.com/office/powerpoint/2010/main" val="164915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9191C"/>
                </a:solidFill>
                <a:effectLst/>
                <a:highlight>
                  <a:srgbClr val="FFFFFF"/>
                </a:highlight>
                <a:latin typeface="JetBrains Sans"/>
                <a:hlinkClick r:id="rId3"/>
              </a:rPr>
              <a:t>This interoperability</a:t>
            </a:r>
            <a:r>
              <a:rPr lang="en-US" b="0" i="0" dirty="0">
                <a:solidFill>
                  <a:srgbClr val="19191C"/>
                </a:solidFill>
                <a:effectLst/>
                <a:highlight>
                  <a:srgbClr val="FFFFFF"/>
                </a:highlight>
                <a:latin typeface="JetBrains Sans"/>
              </a:rPr>
              <a:t> speeds up performance as it bypasses the need to convert data into a different format to pass it between different steps of the data pipeline (in other words, it avoids the need to serialize and deserialize the data). It is also more memory-efficient, as two processes can share the same data without needing to make a copy. As serialization/deserialization </a:t>
            </a:r>
            <a:r>
              <a:rPr lang="en-US" b="0" i="0" u="none" strike="noStrike" dirty="0">
                <a:solidFill>
                  <a:srgbClr val="19191C"/>
                </a:solidFill>
                <a:effectLst/>
                <a:highlight>
                  <a:srgbClr val="FFFFFF"/>
                </a:highlight>
                <a:latin typeface="JetBrains Sans"/>
                <a:hlinkClick r:id="rId4"/>
              </a:rPr>
              <a:t>is estimated to represent 80–90% of the computing costs</a:t>
            </a:r>
            <a:r>
              <a:rPr lang="en-US" b="0" i="0" dirty="0">
                <a:solidFill>
                  <a:srgbClr val="19191C"/>
                </a:solidFill>
                <a:effectLst/>
                <a:highlight>
                  <a:srgbClr val="FFFFFF"/>
                </a:highlight>
                <a:latin typeface="JetBrains Sans"/>
              </a:rPr>
              <a:t> in data workflows, Arrow’s common data format lends Polars significant performance gains.</a:t>
            </a:r>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22</a:t>
            </a:fld>
            <a:endParaRPr lang="en-US"/>
          </a:p>
        </p:txBody>
      </p:sp>
    </p:spTree>
    <p:extLst>
      <p:ext uri="{BB962C8B-B14F-4D97-AF65-F5344CB8AC3E}">
        <p14:creationId xmlns:p14="http://schemas.microsoft.com/office/powerpoint/2010/main" val="466115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434"/>
                </a:solidFill>
                <a:effectLst/>
                <a:latin typeface="Raleway" panose="020F0502020204030204" pitchFamily="34" charset="0"/>
              </a:rPr>
              <a:t>The </a:t>
            </a:r>
            <a:r>
              <a:rPr lang="en-US" b="0" i="0" u="none" strike="noStrike" dirty="0">
                <a:effectLst/>
                <a:latin typeface="Raleway" panose="020F0502020204030204" pitchFamily="34" charset="0"/>
                <a:hlinkClick r:id="rId3"/>
              </a:rPr>
              <a:t>TPC-H</a:t>
            </a:r>
            <a:r>
              <a:rPr lang="en-US" b="0" i="0" dirty="0">
                <a:solidFill>
                  <a:srgbClr val="343434"/>
                </a:solidFill>
                <a:effectLst/>
                <a:latin typeface="Raleway" panose="020F0502020204030204" pitchFamily="34" charset="0"/>
              </a:rPr>
              <a:t> is a decision support benchmark. It consists of a suite of business oriented ad-hoc queries and concurrent data modifications. The queries and the data populating the database have been chosen to have broad industry-wide relevance. This benchmark illustrates decision support systems that examine large volumes of data, execute queries with a high degree of complexity, and give answers to critical business questions.</a:t>
            </a:r>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26</a:t>
            </a:fld>
            <a:endParaRPr lang="en-US"/>
          </a:p>
        </p:txBody>
      </p:sp>
    </p:spTree>
    <p:extLst>
      <p:ext uri="{BB962C8B-B14F-4D97-AF65-F5344CB8AC3E}">
        <p14:creationId xmlns:p14="http://schemas.microsoft.com/office/powerpoint/2010/main" val="281698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Zero copy data access (ZCDA) is </a:t>
            </a:r>
            <a:r>
              <a:rPr lang="en-US" b="0" i="0" dirty="0">
                <a:solidFill>
                  <a:srgbClr val="040C28"/>
                </a:solidFill>
                <a:effectLst/>
                <a:latin typeface="Google Sans"/>
              </a:rPr>
              <a:t>a technique that allows data to be transferred between applications without being copied from one memory location to another</a:t>
            </a:r>
            <a:r>
              <a:rPr lang="en-US" b="0" i="0" dirty="0">
                <a:solidFill>
                  <a:srgbClr val="202124"/>
                </a:solidFill>
                <a:effectLst/>
                <a:latin typeface="Google Sans"/>
              </a:rPr>
              <a:t>. It can improve the performance of data-intensive applications by reducing the amount of time it takes to move data between different parts of the system</a:t>
            </a:r>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29</a:t>
            </a:fld>
            <a:endParaRPr lang="en-US"/>
          </a:p>
        </p:txBody>
      </p:sp>
    </p:spTree>
    <p:extLst>
      <p:ext uri="{BB962C8B-B14F-4D97-AF65-F5344CB8AC3E}">
        <p14:creationId xmlns:p14="http://schemas.microsoft.com/office/powerpoint/2010/main" val="1217993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Apache Parquet is </a:t>
            </a:r>
            <a:r>
              <a:rPr lang="en-US" b="0" i="0" dirty="0">
                <a:solidFill>
                  <a:srgbClr val="040C28"/>
                </a:solidFill>
                <a:effectLst/>
                <a:latin typeface="Google Sans"/>
              </a:rPr>
              <a:t>a column-oriented, open-source data file format for data storage and retrieval</a:t>
            </a:r>
            <a:r>
              <a:rPr lang="en-US" b="0" i="0" dirty="0">
                <a:solidFill>
                  <a:srgbClr val="202124"/>
                </a:solidFill>
                <a:effectLst/>
                <a:latin typeface="Google Sans"/>
              </a:rPr>
              <a:t>. It offers high-performance data compression and encoding schemes to handle large amounts of complex data. We use the </a:t>
            </a:r>
            <a:r>
              <a:rPr lang="en-US" b="0" i="0" dirty="0" err="1">
                <a:solidFill>
                  <a:srgbClr val="202124"/>
                </a:solidFill>
                <a:effectLst/>
                <a:latin typeface="Google Sans"/>
              </a:rPr>
              <a:t>to_parquet</a:t>
            </a:r>
            <a:r>
              <a:rPr lang="en-US" b="0" i="0" dirty="0">
                <a:solidFill>
                  <a:srgbClr val="202124"/>
                </a:solidFill>
                <a:effectLst/>
                <a:latin typeface="Google Sans"/>
              </a:rPr>
              <a:t>() method in Python to write a </a:t>
            </a:r>
            <a:r>
              <a:rPr lang="en-US" b="0" i="0" dirty="0" err="1">
                <a:solidFill>
                  <a:srgbClr val="202124"/>
                </a:solidFill>
                <a:effectLst/>
                <a:latin typeface="Google Sans"/>
              </a:rPr>
              <a:t>DataFrame</a:t>
            </a:r>
            <a:r>
              <a:rPr lang="en-US" b="0" i="0" dirty="0">
                <a:solidFill>
                  <a:srgbClr val="202124"/>
                </a:solidFill>
                <a:effectLst/>
                <a:latin typeface="Google Sans"/>
              </a:rPr>
              <a:t> to a Parquet file</a:t>
            </a:r>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33</a:t>
            </a:fld>
            <a:endParaRPr lang="en-US"/>
          </a:p>
        </p:txBody>
      </p:sp>
    </p:spTree>
    <p:extLst>
      <p:ext uri="{BB962C8B-B14F-4D97-AF65-F5344CB8AC3E}">
        <p14:creationId xmlns:p14="http://schemas.microsoft.com/office/powerpoint/2010/main" val="159620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45</a:t>
            </a:fld>
            <a:endParaRPr lang="en-US"/>
          </a:p>
        </p:txBody>
      </p:sp>
    </p:spTree>
    <p:extLst>
      <p:ext uri="{BB962C8B-B14F-4D97-AF65-F5344CB8AC3E}">
        <p14:creationId xmlns:p14="http://schemas.microsoft.com/office/powerpoint/2010/main" val="404243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solidFill>
                  <a:srgbClr val="212529"/>
                </a:solidFill>
                <a:effectLst/>
                <a:latin typeface="Lato" panose="020F0502020204030203" pitchFamily="34" charset="0"/>
              </a:rPr>
              <a:t>Apache Arrow defines an inter-process communication (IPC) mechanism to transfer a collection of Arrow columnar arrays (called a “record batch”). It can be used synchronously between processes using the Arrow “stream format”, or asynchronously by first persisting data on storage using the Arrow “file format”. </a:t>
            </a:r>
            <a:r>
              <a:rPr lang="en-US" sz="1600" b="0" i="0" dirty="0">
                <a:solidFill>
                  <a:srgbClr val="222832"/>
                </a:solidFill>
                <a:effectLst/>
                <a:latin typeface="-apple-system"/>
              </a:rPr>
              <a:t>Feather is a portable file format for storing Arrow tables or data frames (from languages like Python or R) that utilizes the </a:t>
            </a:r>
            <a:r>
              <a:rPr lang="en-US" sz="1600" b="0" i="0" dirty="0">
                <a:effectLst/>
                <a:latin typeface="-apple-system"/>
                <a:hlinkClick r:id="rId3"/>
              </a:rPr>
              <a:t>Arrow IPC format</a:t>
            </a:r>
            <a:r>
              <a:rPr lang="en-US" sz="1600" b="0" i="0" dirty="0">
                <a:solidFill>
                  <a:srgbClr val="222832"/>
                </a:solidFill>
                <a:effectLst/>
                <a:latin typeface="-apple-system"/>
              </a:rPr>
              <a:t> internally</a:t>
            </a:r>
            <a:endParaRPr lang="en-US" sz="1100" dirty="0"/>
          </a:p>
        </p:txBody>
      </p:sp>
      <p:sp>
        <p:nvSpPr>
          <p:cNvPr id="4" name="Slide Number Placeholder 3"/>
          <p:cNvSpPr>
            <a:spLocks noGrp="1"/>
          </p:cNvSpPr>
          <p:nvPr>
            <p:ph type="sldNum" sz="quarter" idx="5"/>
          </p:nvPr>
        </p:nvSpPr>
        <p:spPr/>
        <p:txBody>
          <a:bodyPr/>
          <a:lstStyle/>
          <a:p>
            <a:fld id="{6B546600-5FFA-834A-B582-4E9D320FA821}" type="slidenum">
              <a:rPr lang="en-US" smtClean="0"/>
              <a:t>48</a:t>
            </a:fld>
            <a:endParaRPr lang="en-US"/>
          </a:p>
        </p:txBody>
      </p:sp>
    </p:spTree>
    <p:extLst>
      <p:ext uri="{BB962C8B-B14F-4D97-AF65-F5344CB8AC3E}">
        <p14:creationId xmlns:p14="http://schemas.microsoft.com/office/powerpoint/2010/main" val="217271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6600-5FFA-834A-B582-4E9D320FA821}" type="slidenum">
              <a:rPr lang="en-US" smtClean="0"/>
              <a:t>57</a:t>
            </a:fld>
            <a:endParaRPr lang="en-US"/>
          </a:p>
        </p:txBody>
      </p:sp>
    </p:spTree>
    <p:extLst>
      <p:ext uri="{BB962C8B-B14F-4D97-AF65-F5344CB8AC3E}">
        <p14:creationId xmlns:p14="http://schemas.microsoft.com/office/powerpoint/2010/main" val="1243695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2527554" y="416579"/>
            <a:ext cx="6985653" cy="837453"/>
          </a:xfrm>
          <a:prstGeom prst="rect">
            <a:avLst/>
          </a:prstGeom>
        </p:spPr>
        <p:txBody>
          <a:bodyPr>
            <a:noAutofit/>
          </a:bodyPr>
          <a:lstStyle>
            <a:lvl1pPr algn="l">
              <a:defRPr sz="2933" b="1" baseline="0">
                <a:solidFill>
                  <a:schemeClr val="tx1"/>
                </a:solidFill>
                <a:latin typeface="Open Sans" panose="020B0606030504020204" pitchFamily="34" charset="0"/>
              </a:defRPr>
            </a:lvl1pPr>
          </a:lstStyle>
          <a:p>
            <a:r>
              <a:rPr lang="en-US" dirty="0"/>
              <a:t>Introduction</a:t>
            </a:r>
          </a:p>
        </p:txBody>
      </p:sp>
      <p:sp>
        <p:nvSpPr>
          <p:cNvPr id="3" name="Subtitle 2"/>
          <p:cNvSpPr>
            <a:spLocks noGrp="1"/>
          </p:cNvSpPr>
          <p:nvPr>
            <p:ph type="subTitle" idx="1" hasCustomPrompt="1"/>
          </p:nvPr>
        </p:nvSpPr>
        <p:spPr>
          <a:xfrm>
            <a:off x="2443954" y="1820888"/>
            <a:ext cx="8311580" cy="1752600"/>
          </a:xfrm>
        </p:spPr>
        <p:txBody>
          <a:bodyPr>
            <a:normAutofit/>
          </a:bodyPr>
          <a:lstStyle>
            <a:lvl1pPr marL="914377" indent="-841227" algn="l">
              <a:buNone/>
              <a:tabLst>
                <a:tab pos="766214" algn="l"/>
              </a:tabLst>
              <a:defRPr sz="3733" b="0" baseline="0">
                <a:solidFill>
                  <a:srgbClr val="454D4E"/>
                </a:solidFill>
                <a:latin typeface="Open Sans" panose="020B0606030504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Course Title Here: </a:t>
            </a:r>
          </a:p>
          <a:p>
            <a:r>
              <a:rPr lang="en-US" dirty="0"/>
              <a:t>Subtitle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2654517" y="4095264"/>
            <a:ext cx="1233025" cy="1558115"/>
          </a:xfrm>
          <a:effectLst>
            <a:outerShdw blurRad="50800" dist="38100" dir="5400000" algn="t" rotWithShape="0">
              <a:prstClr val="black">
                <a:alpha val="40000"/>
              </a:prstClr>
            </a:outerShdw>
          </a:effectLst>
        </p:spPr>
        <p:txBody>
          <a:bodyPr>
            <a:normAutofit/>
          </a:bodyPr>
          <a:lstStyle>
            <a:lvl1pPr marL="0" indent="0">
              <a:buNone/>
              <a:defRPr sz="1600"/>
            </a:lvl1pPr>
          </a:lstStyle>
          <a:p>
            <a:r>
              <a:rPr lang="en-US" dirty="0"/>
              <a:t>Insert </a:t>
            </a:r>
          </a:p>
          <a:p>
            <a:r>
              <a:rPr lang="en-US" dirty="0"/>
              <a:t>Author </a:t>
            </a:r>
          </a:p>
          <a:p>
            <a:r>
              <a:rPr lang="en-US" dirty="0"/>
              <a:t>Headshot </a:t>
            </a:r>
          </a:p>
          <a:p>
            <a:r>
              <a:rPr lang="en-US" dirty="0"/>
              <a:t>Photo</a:t>
            </a:r>
          </a:p>
          <a:p>
            <a:r>
              <a:rPr lang="en-US" dirty="0"/>
              <a:t>Here</a:t>
            </a:r>
          </a:p>
        </p:txBody>
      </p:sp>
      <p:sp>
        <p:nvSpPr>
          <p:cNvPr id="10" name="Rectangle 9">
            <a:extLst>
              <a:ext uri="{FF2B5EF4-FFF2-40B4-BE49-F238E27FC236}">
                <a16:creationId xmlns:a16="http://schemas.microsoft.com/office/drawing/2014/main" id="{4A98CCAB-E820-9A47-AD4C-1EB8C1B26AD7}"/>
              </a:ext>
            </a:extLst>
          </p:cNvPr>
          <p:cNvSpPr/>
          <p:nvPr/>
        </p:nvSpPr>
        <p:spPr>
          <a:xfrm>
            <a:off x="2382995" y="1820888"/>
            <a:ext cx="60959" cy="1752600"/>
          </a:xfrm>
          <a:prstGeom prst="rect">
            <a:avLst/>
          </a:prstGeom>
          <a:solidFill>
            <a:srgbClr val="005A6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4007480" y="4454528"/>
            <a:ext cx="5070333" cy="381000"/>
          </a:xfrm>
        </p:spPr>
        <p:txBody>
          <a:bodyPr>
            <a:noAutofit/>
          </a:bodyPr>
          <a:lstStyle>
            <a:lvl1pPr marL="0" indent="0">
              <a:buNone/>
              <a:defRPr sz="2133" b="1" i="0" baseline="0">
                <a:latin typeface="Open Sans" panose="020B0606030504020204" pitchFamily="34" charset="0"/>
              </a:defRPr>
            </a:lvl1pPr>
          </a:lstStyle>
          <a:p>
            <a:pPr lvl="0"/>
            <a:r>
              <a:rPr lang="en-US" dirty="0"/>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4006851" y="4833004"/>
            <a:ext cx="3652227" cy="778933"/>
          </a:xfrm>
        </p:spPr>
        <p:txBody>
          <a:bodyPr>
            <a:normAutofit/>
          </a:bodyPr>
          <a:lstStyle>
            <a:lvl1pPr marL="0" indent="0">
              <a:buNone/>
              <a:defRPr sz="1600" baseline="0">
                <a:latin typeface="Open Sans" panose="020B0606030504020204" pitchFamily="34" charset="0"/>
              </a:defRPr>
            </a:lvl1pPr>
          </a:lstStyle>
          <a:p>
            <a:pPr lvl="0"/>
            <a:r>
              <a:rPr lang="en-US" dirty="0"/>
              <a:t>Lower Third Title</a:t>
            </a:r>
          </a:p>
        </p:txBody>
      </p:sp>
    </p:spTree>
    <p:extLst>
      <p:ext uri="{BB962C8B-B14F-4D97-AF65-F5344CB8AC3E}">
        <p14:creationId xmlns:p14="http://schemas.microsoft.com/office/powerpoint/2010/main" val="330159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Slide-Based Headshot">
    <p:spTree>
      <p:nvGrpSpPr>
        <p:cNvPr id="1" name=""/>
        <p:cNvGrpSpPr/>
        <p:nvPr/>
      </p:nvGrpSpPr>
      <p:grpSpPr>
        <a:xfrm>
          <a:off x="0" y="0"/>
          <a:ext cx="0" cy="0"/>
          <a:chOff x="0" y="0"/>
          <a:chExt cx="0" cy="0"/>
        </a:xfrm>
      </p:grpSpPr>
      <p:pic>
        <p:nvPicPr>
          <p:cNvPr id="12" name="Picture 11" descr="Shape&#10;&#10;Description automatically generated">
            <a:extLst>
              <a:ext uri="{FF2B5EF4-FFF2-40B4-BE49-F238E27FC236}">
                <a16:creationId xmlns:a16="http://schemas.microsoft.com/office/drawing/2014/main" id="{DB9BA875-8F0C-B043-BBB0-CF947572DB0F}"/>
              </a:ext>
            </a:extLst>
          </p:cNvPr>
          <p:cNvPicPr>
            <a:picLocks noChangeAspect="1"/>
          </p:cNvPicPr>
          <p:nvPr/>
        </p:nvPicPr>
        <p:blipFill>
          <a:blip r:embed="rId2"/>
          <a:stretch>
            <a:fillRect/>
          </a:stretch>
        </p:blipFill>
        <p:spPr>
          <a:xfrm>
            <a:off x="0" y="0"/>
            <a:ext cx="12192000" cy="6858000"/>
          </a:xfrm>
          <a:prstGeom prst="rect">
            <a:avLst/>
          </a:prstGeom>
        </p:spPr>
      </p:pic>
      <p:sp>
        <p:nvSpPr>
          <p:cNvPr id="6" name="Picture Placeholder 11">
            <a:extLst>
              <a:ext uri="{FF2B5EF4-FFF2-40B4-BE49-F238E27FC236}">
                <a16:creationId xmlns:a16="http://schemas.microsoft.com/office/drawing/2014/main" id="{F18C1000-CFD1-814F-9DAF-2DC7FBADDD96}"/>
              </a:ext>
            </a:extLst>
          </p:cNvPr>
          <p:cNvSpPr>
            <a:spLocks noGrp="1"/>
          </p:cNvSpPr>
          <p:nvPr>
            <p:ph type="pic" sz="quarter" idx="10"/>
          </p:nvPr>
        </p:nvSpPr>
        <p:spPr>
          <a:xfrm>
            <a:off x="715535" y="1055167"/>
            <a:ext cx="3726767" cy="4747663"/>
          </a:xfrm>
          <a:effectLst>
            <a:outerShdw blurRad="50800" dist="38100" dir="5400000" algn="t" rotWithShape="0">
              <a:prstClr val="black">
                <a:alpha val="40000"/>
              </a:prstClr>
            </a:outerShdw>
          </a:effectLst>
        </p:spPr>
        <p:txBody>
          <a:bodyPr>
            <a:normAutofit/>
          </a:bodyPr>
          <a:lstStyle>
            <a:lvl1pPr marL="0" indent="0" algn="ctr">
              <a:buNone/>
              <a:defRPr sz="3733"/>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876800" y="270933"/>
            <a:ext cx="6929641" cy="1151739"/>
          </a:xfrm>
        </p:spPr>
        <p:txBody>
          <a:bodyPr>
            <a:normAutofit/>
          </a:bodyPr>
          <a:lstStyle>
            <a:lvl1pPr marL="0" indent="0">
              <a:buNone/>
              <a:defRPr sz="2667" b="1" i="0" kern="800" baseline="0">
                <a:latin typeface="Open Sans" panose="020B0606030504020204" pitchFamily="34" charset="0"/>
              </a:defRPr>
            </a:lvl1pPr>
          </a:lstStyle>
          <a:p>
            <a:pPr lvl="0"/>
            <a:r>
              <a:rPr lang="en-US" dirty="0"/>
              <a:t>Lesson #: Title Here</a:t>
            </a:r>
          </a:p>
        </p:txBody>
      </p:sp>
      <p:sp>
        <p:nvSpPr>
          <p:cNvPr id="8" name="Text Placeholder 7">
            <a:extLst>
              <a:ext uri="{FF2B5EF4-FFF2-40B4-BE49-F238E27FC236}">
                <a16:creationId xmlns:a16="http://schemas.microsoft.com/office/drawing/2014/main" id="{40C425D4-B551-AD45-94B6-DB4297EE7332}"/>
              </a:ext>
            </a:extLst>
          </p:cNvPr>
          <p:cNvSpPr>
            <a:spLocks noGrp="1"/>
          </p:cNvSpPr>
          <p:nvPr>
            <p:ph type="body" sz="quarter" idx="12" hasCustomPrompt="1"/>
          </p:nvPr>
        </p:nvSpPr>
        <p:spPr>
          <a:xfrm>
            <a:off x="4876801" y="1422400"/>
            <a:ext cx="6471137" cy="4379384"/>
          </a:xfrm>
        </p:spPr>
        <p:txBody>
          <a:bodyP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i="0" baseline="0"/>
            </a:lvl1pPr>
          </a:lstStyle>
          <a:p>
            <a:pPr marL="0" indent="0">
              <a:buNone/>
            </a:pPr>
            <a:r>
              <a:rPr lang="en-US" sz="2133" baseline="0" dirty="0">
                <a:latin typeface="Open Sans" panose="020B0606030504020204" pitchFamily="34" charset="0"/>
              </a:rPr>
              <a:t>1.1  Sub-lesson Title</a:t>
            </a:r>
          </a:p>
          <a:p>
            <a:pPr marL="0" indent="0">
              <a:buNone/>
            </a:pPr>
            <a:endParaRPr lang="en-US" sz="2133" i="1" baseline="0" dirty="0">
              <a:latin typeface="Open Sans" panose="020B0606030504020204" pitchFamily="34" charset="0"/>
            </a:endParaRPr>
          </a:p>
          <a:p>
            <a:pPr marL="0" indent="0">
              <a:buNone/>
            </a:pPr>
            <a:r>
              <a:rPr lang="en-US" sz="2133" baseline="0" dirty="0">
                <a:latin typeface="Open Sans" panose="020B0606030504020204" pitchFamily="34" charset="0"/>
              </a:rPr>
              <a:t>1.2  Sub-lesson Title</a:t>
            </a:r>
          </a:p>
          <a:p>
            <a:pPr marL="0" indent="0">
              <a:buNone/>
            </a:pPr>
            <a:endParaRPr lang="en-US" sz="2133" i="1" baseline="0" dirty="0">
              <a:latin typeface="Open Sans" panose="020B0606030504020204" pitchFamily="34" charset="0"/>
            </a:endParaRPr>
          </a:p>
          <a:p>
            <a:pPr marL="0" indent="0">
              <a:buNone/>
            </a:pPr>
            <a:r>
              <a:rPr lang="en-US" sz="2133" baseline="0" dirty="0">
                <a:latin typeface="Open Sans" panose="020B0606030504020204" pitchFamily="34" charset="0"/>
              </a:rPr>
              <a:t>1.3  Sub-lesson Title</a:t>
            </a:r>
          </a:p>
          <a:p>
            <a:pPr marL="0" indent="0">
              <a:buNone/>
            </a:pPr>
            <a:endParaRPr lang="en-US" sz="2133" i="1" baseline="0" dirty="0">
              <a:latin typeface="Open Sans" panose="020B0606030504020204" pitchFamily="34" charset="0"/>
            </a:endParaRPr>
          </a:p>
          <a:p>
            <a:pPr marL="0" indent="0">
              <a:buNone/>
            </a:pPr>
            <a:r>
              <a:rPr lang="en-US" sz="2133" baseline="0" dirty="0">
                <a:latin typeface="Open Sans" panose="020B0606030504020204" pitchFamily="34" charset="0"/>
              </a:rPr>
              <a:t>1.4  Sub-lesson Title</a:t>
            </a:r>
          </a:p>
          <a:p>
            <a:pPr marL="0" indent="0">
              <a:buNone/>
            </a:pPr>
            <a:endParaRPr lang="en-US" sz="2133" i="1" baseline="0" dirty="0">
              <a:latin typeface="Open Sans" panose="020B0606030504020204" pitchFamily="34" charset="0"/>
            </a:endParaRPr>
          </a:p>
          <a:p>
            <a:pPr marL="0" indent="0">
              <a:buNone/>
            </a:pPr>
            <a:r>
              <a:rPr lang="en-US" sz="2133" baseline="0" dirty="0">
                <a:latin typeface="Open Sans" panose="020B0606030504020204" pitchFamily="34" charset="0"/>
              </a:rPr>
              <a:t>1.5  Sub-lesson Title</a:t>
            </a:r>
            <a:endParaRPr lang="en-US" sz="2133" i="1" baseline="0" dirty="0">
              <a:latin typeface="Open Sans" panose="020B0606030504020204" pitchFamily="34" charset="0"/>
            </a:endParaRPr>
          </a:p>
        </p:txBody>
      </p:sp>
    </p:spTree>
    <p:extLst>
      <p:ext uri="{BB962C8B-B14F-4D97-AF65-F5344CB8AC3E}">
        <p14:creationId xmlns:p14="http://schemas.microsoft.com/office/powerpoint/2010/main" val="304304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96ED5F27-70E5-4B4C-988B-9232507CFD0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1057790" y="48768"/>
            <a:ext cx="10064239" cy="747403"/>
          </a:xfrm>
          <a:prstGeom prst="rect">
            <a:avLst/>
          </a:prstGeom>
        </p:spPr>
        <p:txBody>
          <a:bodyPr>
            <a:noAutofit/>
          </a:bodyPr>
          <a:lstStyle>
            <a:lvl1pPr algn="l">
              <a:defRPr sz="3467" baseline="0">
                <a:solidFill>
                  <a:srgbClr val="FFFFFF"/>
                </a:solidFill>
                <a:latin typeface="Open Sans" panose="020B0606030504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1200668" y="1232413"/>
            <a:ext cx="9778483" cy="4990588"/>
          </a:xfrm>
        </p:spPr>
        <p:txBody>
          <a:bodyPr>
            <a:noAutofit/>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023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_Two Content">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D2225C24-701B-6B4D-B8C3-DFB49DB8C60B}"/>
              </a:ext>
            </a:extLst>
          </p:cNvPr>
          <p:cNvPicPr>
            <a:picLocks noChangeAspect="1"/>
          </p:cNvPicPr>
          <p:nvPr/>
        </p:nvPicPr>
        <p:blipFill>
          <a:blip r:embed="rId2"/>
          <a:stretch>
            <a:fillRect/>
          </a:stretch>
        </p:blipFill>
        <p:spPr>
          <a:xfrm>
            <a:off x="0" y="0"/>
            <a:ext cx="12192000" cy="6858000"/>
          </a:xfrm>
          <a:prstGeom prst="rect">
            <a:avLst/>
          </a:prstGeom>
        </p:spPr>
      </p:pic>
      <p:sp>
        <p:nvSpPr>
          <p:cNvPr id="3" name="Content Placeholder 2"/>
          <p:cNvSpPr>
            <a:spLocks noGrp="1"/>
          </p:cNvSpPr>
          <p:nvPr>
            <p:ph sz="half" idx="1"/>
          </p:nvPr>
        </p:nvSpPr>
        <p:spPr>
          <a:xfrm>
            <a:off x="609600" y="1261520"/>
            <a:ext cx="5384800" cy="4525963"/>
          </a:xfrm>
        </p:spPr>
        <p:txBody>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9792" y="1261808"/>
            <a:ext cx="5384800" cy="4525963"/>
          </a:xfrm>
        </p:spPr>
        <p:txBody>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DD37E7A5-C794-114A-A34F-0378290F7C3F}"/>
              </a:ext>
            </a:extLst>
          </p:cNvPr>
          <p:cNvSpPr>
            <a:spLocks noGrp="1"/>
          </p:cNvSpPr>
          <p:nvPr>
            <p:ph type="title"/>
          </p:nvPr>
        </p:nvSpPr>
        <p:spPr>
          <a:xfrm>
            <a:off x="1057790" y="48768"/>
            <a:ext cx="10064239" cy="747403"/>
          </a:xfrm>
          <a:prstGeom prst="rect">
            <a:avLst/>
          </a:prstGeom>
        </p:spPr>
        <p:txBody>
          <a:bodyPr>
            <a:noAutofit/>
          </a:bodyPr>
          <a:lstStyle>
            <a:lvl1pPr algn="l">
              <a:defRPr sz="3467" baseline="0">
                <a:solidFill>
                  <a:srgbClr val="FFFFFF"/>
                </a:solidFill>
                <a:latin typeface="Open Sans" panose="020B0606030504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2835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Images or Charts">
    <p:spTree>
      <p:nvGrpSpPr>
        <p:cNvPr id="1" name=""/>
        <p:cNvGrpSpPr/>
        <p:nvPr/>
      </p:nvGrpSpPr>
      <p:grpSpPr>
        <a:xfrm>
          <a:off x="0" y="0"/>
          <a:ext cx="0" cy="0"/>
          <a:chOff x="0" y="0"/>
          <a:chExt cx="0" cy="0"/>
        </a:xfrm>
      </p:grpSpPr>
      <p:pic>
        <p:nvPicPr>
          <p:cNvPr id="4" name="Picture 3" descr="Rectangle&#10;&#10;Description automatically generated with low confidence">
            <a:extLst>
              <a:ext uri="{FF2B5EF4-FFF2-40B4-BE49-F238E27FC236}">
                <a16:creationId xmlns:a16="http://schemas.microsoft.com/office/drawing/2014/main" id="{F5F86E6A-75F1-2D47-AE3C-B0A9022B4D62}"/>
              </a:ext>
            </a:extLst>
          </p:cNvPr>
          <p:cNvPicPr>
            <a:picLocks noChangeAspect="1"/>
          </p:cNvPicPr>
          <p:nvPr/>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375D909E-3FE8-6F4D-8B9A-A9DF9A07F5C3}"/>
              </a:ext>
            </a:extLst>
          </p:cNvPr>
          <p:cNvSpPr>
            <a:spLocks noGrp="1"/>
          </p:cNvSpPr>
          <p:nvPr>
            <p:ph type="title"/>
          </p:nvPr>
        </p:nvSpPr>
        <p:spPr>
          <a:xfrm>
            <a:off x="1057790" y="48768"/>
            <a:ext cx="10064239" cy="747403"/>
          </a:xfrm>
          <a:prstGeom prst="rect">
            <a:avLst/>
          </a:prstGeom>
        </p:spPr>
        <p:txBody>
          <a:bodyPr>
            <a:noAutofit/>
          </a:bodyPr>
          <a:lstStyle>
            <a:lvl1pPr algn="l">
              <a:defRPr sz="3467" baseline="0">
                <a:solidFill>
                  <a:srgbClr val="FFFFFF"/>
                </a:solidFill>
                <a:latin typeface="Open Sans" panose="020B0606030504020204"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BE6267E-0F06-BD40-979A-789D74388117}"/>
              </a:ext>
            </a:extLst>
          </p:cNvPr>
          <p:cNvSpPr>
            <a:spLocks noGrp="1"/>
          </p:cNvSpPr>
          <p:nvPr>
            <p:ph idx="1"/>
          </p:nvPr>
        </p:nvSpPr>
        <p:spPr>
          <a:xfrm>
            <a:off x="1200668" y="1232413"/>
            <a:ext cx="9778483" cy="4990588"/>
          </a:xfrm>
        </p:spPr>
        <p:txBody>
          <a:bodyPr>
            <a:noAutofit/>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78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Content_No Bottom Bar">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FEB9D5BD-777B-FB47-A928-3A74870851D9}"/>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8C7A1D05-68DF-3C4A-9EC8-0D2AAFAF9A6D}"/>
              </a:ext>
            </a:extLst>
          </p:cNvPr>
          <p:cNvSpPr>
            <a:spLocks noGrp="1"/>
          </p:cNvSpPr>
          <p:nvPr>
            <p:ph type="title"/>
          </p:nvPr>
        </p:nvSpPr>
        <p:spPr>
          <a:xfrm>
            <a:off x="1057790" y="48768"/>
            <a:ext cx="10064239" cy="747403"/>
          </a:xfrm>
          <a:prstGeom prst="rect">
            <a:avLst/>
          </a:prstGeom>
        </p:spPr>
        <p:txBody>
          <a:bodyPr>
            <a:noAutofit/>
          </a:bodyPr>
          <a:lstStyle>
            <a:lvl1pPr algn="l">
              <a:defRPr sz="3467" baseline="0">
                <a:solidFill>
                  <a:schemeClr val="tx1"/>
                </a:solidFill>
                <a:latin typeface="Open Sans" panose="020B0606030504020204" pitchFamily="34" charset="0"/>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DAA7DBE3-579C-344C-919F-AFDB4B0BA271}"/>
              </a:ext>
            </a:extLst>
          </p:cNvPr>
          <p:cNvSpPr>
            <a:spLocks noGrp="1"/>
          </p:cNvSpPr>
          <p:nvPr>
            <p:ph idx="1"/>
          </p:nvPr>
        </p:nvSpPr>
        <p:spPr>
          <a:xfrm>
            <a:off x="1200668" y="1232413"/>
            <a:ext cx="9778483" cy="4990588"/>
          </a:xfrm>
        </p:spPr>
        <p:txBody>
          <a:bodyPr>
            <a:noAutofit/>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997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_Content">
    <p:spTree>
      <p:nvGrpSpPr>
        <p:cNvPr id="1" name=""/>
        <p:cNvGrpSpPr/>
        <p:nvPr/>
      </p:nvGrpSpPr>
      <p:grpSpPr>
        <a:xfrm>
          <a:off x="0" y="0"/>
          <a:ext cx="0" cy="0"/>
          <a:chOff x="0" y="0"/>
          <a:chExt cx="0" cy="0"/>
        </a:xfrm>
      </p:grpSpPr>
      <p:pic>
        <p:nvPicPr>
          <p:cNvPr id="5" name="Picture 4" descr="Background pattern&#10;&#10;Description automatically generated with low confidence">
            <a:extLst>
              <a:ext uri="{FF2B5EF4-FFF2-40B4-BE49-F238E27FC236}">
                <a16:creationId xmlns:a16="http://schemas.microsoft.com/office/drawing/2014/main" id="{78C0D147-91C1-F94D-9341-F0C5A724CB27}"/>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6414D026-9B2A-C84E-A4B8-C014B75F37D7}"/>
              </a:ext>
            </a:extLst>
          </p:cNvPr>
          <p:cNvSpPr>
            <a:spLocks noGrp="1"/>
          </p:cNvSpPr>
          <p:nvPr>
            <p:ph type="title"/>
          </p:nvPr>
        </p:nvSpPr>
        <p:spPr>
          <a:xfrm>
            <a:off x="1057790" y="48768"/>
            <a:ext cx="10064239" cy="747403"/>
          </a:xfrm>
          <a:prstGeom prst="rect">
            <a:avLst/>
          </a:prstGeom>
        </p:spPr>
        <p:txBody>
          <a:bodyPr>
            <a:noAutofit/>
          </a:bodyPr>
          <a:lstStyle>
            <a:lvl1pPr algn="l">
              <a:defRPr sz="3467" baseline="0">
                <a:solidFill>
                  <a:schemeClr val="tx1"/>
                </a:solidFill>
                <a:latin typeface="Open Sans" panose="020B0606030504020204" pitchFamily="34" charset="0"/>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9D82244-1720-0D47-8A26-3D6346F39258}"/>
              </a:ext>
            </a:extLst>
          </p:cNvPr>
          <p:cNvSpPr>
            <a:spLocks noGrp="1"/>
          </p:cNvSpPr>
          <p:nvPr>
            <p:ph idx="1"/>
          </p:nvPr>
        </p:nvSpPr>
        <p:spPr>
          <a:xfrm>
            <a:off x="1200668" y="1232413"/>
            <a:ext cx="9778483" cy="4990588"/>
          </a:xfrm>
        </p:spPr>
        <p:txBody>
          <a:bodyPr>
            <a:noAutofit/>
          </a:bodyPr>
          <a:lstStyle>
            <a:lvl1pPr>
              <a:defRPr sz="2933" baseline="0">
                <a:latin typeface="Open Sans" panose="020B0606030504020204" pitchFamily="34" charset="0"/>
              </a:defRPr>
            </a:lvl1pPr>
            <a:lvl2pPr>
              <a:defRPr sz="2667" baseline="0">
                <a:latin typeface="Open Sans" panose="020B0606030504020204" pitchFamily="34" charset="0"/>
              </a:defRPr>
            </a:lvl2pPr>
            <a:lvl3pPr>
              <a:defRPr sz="2400" baseline="0">
                <a:latin typeface="Open Sans" panose="020B0606030504020204" pitchFamily="34" charset="0"/>
              </a:defRPr>
            </a:lvl3pPr>
            <a:lvl4pPr>
              <a:defRPr sz="2400" baseline="0">
                <a:latin typeface="Open Sans" panose="020B0606030504020204" pitchFamily="34" charset="0"/>
              </a:defRPr>
            </a:lvl4pPr>
            <a:lvl5pPr>
              <a:defRPr sz="2400" baseline="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200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D6681F3-9998-AB4E-9D58-C2C8D820AC36}" type="datetimeFigureOut">
              <a:rPr lang="en-US" smtClean="0"/>
              <a:t>4/17/24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93545973-CF03-7846-A16D-1291116F0BFE}" type="slidenum">
              <a:rPr lang="en-US" smtClean="0"/>
              <a:t>‹#›</a:t>
            </a:fld>
            <a:endParaRPr lang="en-US"/>
          </a:p>
        </p:txBody>
      </p:sp>
      <p:sp>
        <p:nvSpPr>
          <p:cNvPr id="7" name="Title 1"/>
          <p:cNvSpPr txBox="1">
            <a:spLocks/>
          </p:cNvSpPr>
          <p:nvPr/>
        </p:nvSpPr>
        <p:spPr>
          <a:xfrm>
            <a:off x="609600" y="280848"/>
            <a:ext cx="10972800" cy="747403"/>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sz="4800" dirty="0">
                <a:solidFill>
                  <a:schemeClr val="tx1"/>
                </a:solidFill>
              </a:rPr>
              <a:t>Click to edit Master title style</a:t>
            </a:r>
          </a:p>
        </p:txBody>
      </p:sp>
    </p:spTree>
    <p:extLst>
      <p:ext uri="{BB962C8B-B14F-4D97-AF65-F5344CB8AC3E}">
        <p14:creationId xmlns:p14="http://schemas.microsoft.com/office/powerpoint/2010/main" val="1229268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73.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6.jpe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vaexio/vaex" TargetMode="External"/><Relationship Id="rId2" Type="http://schemas.openxmlformats.org/officeDocument/2006/relationships/hyperlink" Target="https://github.com/databricks/koalas" TargetMode="Externa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hyperlink" Target="https://github.com/rapidsai/cudf" TargetMode="External"/><Relationship Id="rId4" Type="http://schemas.openxmlformats.org/officeDocument/2006/relationships/hyperlink" Target="https://github.com/modin-project/modi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3.png"/><Relationship Id="rId1" Type="http://schemas.openxmlformats.org/officeDocument/2006/relationships/slideLayout" Target="../slideLayouts/slideLayout3.xml"/><Relationship Id="rId4" Type="http://schemas.openxmlformats.org/officeDocument/2006/relationships/image" Target="../media/image104.jpeg"/></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1.jpeg"/></Relationships>
</file>

<file path=ppt/slides/_rels/slide8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hyperlink" Target="https://www.linkedin.com/pulse/polars-vs-pandas-which-one-faster-benchmarking-analysis-saleem/" TargetMode="External"/><Relationship Id="rId13" Type="http://schemas.openxmlformats.org/officeDocument/2006/relationships/hyperlink" Target="https://ioflood.com/blog/polars/" TargetMode="External"/><Relationship Id="rId3" Type="http://schemas.openxmlformats.org/officeDocument/2006/relationships/hyperlink" Target="https://realpython.com/polars-python/" TargetMode="External"/><Relationship Id="rId7" Type="http://schemas.openxmlformats.org/officeDocument/2006/relationships/hyperlink" Target="https://towardsdatascience.com/whats-new-in-pandas-2-2-e3afe6f341f5" TargetMode="External"/><Relationship Id="rId12" Type="http://schemas.openxmlformats.org/officeDocument/2006/relationships/hyperlink" Target="https://www.perforce.com/blog/qac/multithreading-parallel-programming-c-cpp" TargetMode="External"/><Relationship Id="rId2" Type="http://schemas.openxmlformats.org/officeDocument/2006/relationships/hyperlink" Target="https://pandas.pydata.org/docs/dev/getting_started/overview.html" TargetMode="External"/><Relationship Id="rId1" Type="http://schemas.openxmlformats.org/officeDocument/2006/relationships/slideLayout" Target="../slideLayouts/slideLayout3.xml"/><Relationship Id="rId6" Type="http://schemas.openxmlformats.org/officeDocument/2006/relationships/hyperlink" Target="https://blog.jetbrains.com/dataspell/2023/08/polars-vs-pandas-what-s-the-difference/" TargetMode="External"/><Relationship Id="rId11" Type="http://schemas.openxmlformats.org/officeDocument/2006/relationships/hyperlink" Target="https://www.rhosignal.com/posts/polars-dont-fear-streaming/" TargetMode="External"/><Relationship Id="rId5" Type="http://schemas.openxmlformats.org/officeDocument/2006/relationships/hyperlink" Target="https://www.einblick.ai/tools/what-is-polars-python-compare-pandas/" TargetMode="External"/><Relationship Id="rId10" Type="http://schemas.openxmlformats.org/officeDocument/2006/relationships/hyperlink" Target="https://rotational.io/blog/introduction-to-polars/" TargetMode="External"/><Relationship Id="rId4" Type="http://schemas.openxmlformats.org/officeDocument/2006/relationships/hyperlink" Target="https://docs.pola.rs/user-guide/" TargetMode="External"/><Relationship Id="rId9" Type="http://schemas.openxmlformats.org/officeDocument/2006/relationships/hyperlink" Target="https://www.rust-lang.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a:xfrm>
            <a:off x="2386856" y="1749286"/>
            <a:ext cx="8311580" cy="892629"/>
          </a:xfrm>
        </p:spPr>
        <p:txBody>
          <a:bodyPr>
            <a:normAutofit/>
          </a:bodyPr>
          <a:lstStyle/>
          <a:p>
            <a:pPr algn="ctr"/>
            <a:r>
              <a:rPr lang="en-US" sz="2400" b="1" i="1" dirty="0">
                <a:latin typeface="+mn-lt"/>
              </a:rPr>
              <a:t>The Ultimate Battle for High Performance in Python</a:t>
            </a:r>
          </a:p>
          <a:p>
            <a:endParaRPr lang="en-US" sz="2933" dirty="0">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12A10240-E7D6-6D4B-9BDB-518C2E607917}"/>
              </a:ext>
            </a:extLst>
          </p:cNvPr>
          <p:cNvSpPr>
            <a:spLocks noGrp="1"/>
          </p:cNvSpPr>
          <p:nvPr>
            <p:ph type="body" sz="quarter" idx="11"/>
          </p:nvPr>
        </p:nvSpPr>
        <p:spPr>
          <a:xfrm>
            <a:off x="4007480" y="4521484"/>
            <a:ext cx="5070333" cy="381000"/>
          </a:xfrm>
        </p:spPr>
        <p:txBody>
          <a:bodyPr/>
          <a:lstStyle/>
          <a:p>
            <a:r>
              <a:rPr lang="en-US" dirty="0">
                <a:latin typeface="Calibri" panose="020F0502020204030204" pitchFamily="34" charset="0"/>
                <a:cs typeface="Calibri" panose="020F0502020204030204" pitchFamily="34" charset="0"/>
              </a:rPr>
              <a:t>Muhammad Adeel Sultan Khan</a:t>
            </a:r>
          </a:p>
        </p:txBody>
      </p:sp>
      <p:sp>
        <p:nvSpPr>
          <p:cNvPr id="6" name="Text Placeholder 5">
            <a:extLst>
              <a:ext uri="{FF2B5EF4-FFF2-40B4-BE49-F238E27FC236}">
                <a16:creationId xmlns:a16="http://schemas.microsoft.com/office/drawing/2014/main" id="{ABA20D2A-9821-BC4E-A4F0-A5B7C1B43F98}"/>
              </a:ext>
            </a:extLst>
          </p:cNvPr>
          <p:cNvSpPr>
            <a:spLocks noGrp="1"/>
          </p:cNvSpPr>
          <p:nvPr>
            <p:ph type="body" sz="quarter" idx="12"/>
          </p:nvPr>
        </p:nvSpPr>
        <p:spPr>
          <a:xfrm>
            <a:off x="4007480" y="4927705"/>
            <a:ext cx="3652227" cy="778933"/>
          </a:xfrm>
        </p:spPr>
        <p:txBody>
          <a:bodyPr/>
          <a:lstStyle/>
          <a:p>
            <a:pPr fontAlgn="base"/>
            <a:r>
              <a:rPr lang="en-US" dirty="0">
                <a:latin typeface="Calibri" panose="020F0502020204030204" pitchFamily="34" charset="0"/>
                <a:cs typeface="Calibri" panose="020F0502020204030204" pitchFamily="34" charset="0"/>
              </a:rPr>
              <a:t>Data Scientist </a:t>
            </a:r>
            <a:r>
              <a:rPr lang="en-US" dirty="0" err="1">
                <a:latin typeface="Calibri" panose="020F0502020204030204" pitchFamily="34" charset="0"/>
                <a:cs typeface="Calibri" panose="020F0502020204030204" pitchFamily="34" charset="0"/>
              </a:rPr>
              <a:t>Agtech</a:t>
            </a:r>
            <a:r>
              <a:rPr lang="en-US" dirty="0">
                <a:latin typeface="Calibri" panose="020F0502020204030204" pitchFamily="34" charset="0"/>
                <a:cs typeface="Calibri" panose="020F0502020204030204" pitchFamily="34" charset="0"/>
              </a:rPr>
              <a:t>, Silicon Valley, California​</a:t>
            </a:r>
          </a:p>
        </p:txBody>
      </p:sp>
      <p:pic>
        <p:nvPicPr>
          <p:cNvPr id="1026" name="Picture 2">
            <a:extLst>
              <a:ext uri="{FF2B5EF4-FFF2-40B4-BE49-F238E27FC236}">
                <a16:creationId xmlns:a16="http://schemas.microsoft.com/office/drawing/2014/main" id="{DBA14AA3-B121-9484-9394-5C2FA271D7A0}"/>
              </a:ext>
            </a:extLst>
          </p:cNvPr>
          <p:cNvPicPr>
            <a:picLocks noGrp="1" noChangeAspect="1" noChangeArrowheads="1"/>
          </p:cNvPicPr>
          <p:nvPr>
            <p:ph type="pic" sz="quarter" idx="10"/>
          </p:nvPr>
        </p:nvPicPr>
        <p:blipFill>
          <a:blip r:embed="rId3"/>
          <a:srcRect t="7270" b="7270"/>
          <a:stretch/>
        </p:blipFill>
        <p:spPr bwMode="auto">
          <a:xfrm>
            <a:off x="2253143" y="4561320"/>
            <a:ext cx="1233025" cy="15581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69AA8DF-802A-0E7C-E1BF-49F38D268361}"/>
              </a:ext>
            </a:extLst>
          </p:cNvPr>
          <p:cNvSpPr txBox="1"/>
          <p:nvPr/>
        </p:nvSpPr>
        <p:spPr>
          <a:xfrm>
            <a:off x="1" y="204107"/>
            <a:ext cx="12191999" cy="1219200"/>
          </a:xfrm>
          <a:prstGeom prst="rect">
            <a:avLst/>
          </a:prstGeom>
        </p:spPr>
        <p:txBody>
          <a:bodyPr vert="horz" wrap="none" lIns="121920" tIns="60960" rIns="121920" bIns="60960" rtlCol="0" anchor="t">
            <a:noAutofit/>
          </a:bodyPr>
          <a:lstStyle/>
          <a:p>
            <a:pPr algn="ctr"/>
            <a:r>
              <a:rPr lang="en-US" sz="4800" b="1" dirty="0">
                <a:solidFill>
                  <a:srgbClr val="BD484C"/>
                </a:solidFill>
                <a:latin typeface="Calibri" panose="020F0502020204030204" pitchFamily="34" charset="0"/>
                <a:ea typeface="Calibri"/>
                <a:cs typeface="Calibri" panose="020F0502020204030204" pitchFamily="34" charset="0"/>
              </a:rPr>
              <a:t>Pandas vs Polars</a:t>
            </a:r>
          </a:p>
        </p:txBody>
      </p:sp>
      <p:sp>
        <p:nvSpPr>
          <p:cNvPr id="2" name="TextBox 1">
            <a:extLst>
              <a:ext uri="{FF2B5EF4-FFF2-40B4-BE49-F238E27FC236}">
                <a16:creationId xmlns:a16="http://schemas.microsoft.com/office/drawing/2014/main" id="{6DD9F72A-4426-DE6E-87E0-DE34C238954A}"/>
              </a:ext>
            </a:extLst>
          </p:cNvPr>
          <p:cNvSpPr txBox="1"/>
          <p:nvPr/>
        </p:nvSpPr>
        <p:spPr>
          <a:xfrm>
            <a:off x="2" y="26863"/>
            <a:ext cx="12191999" cy="1219200"/>
          </a:xfrm>
          <a:prstGeom prst="rect">
            <a:avLst/>
          </a:prstGeom>
        </p:spPr>
        <p:txBody>
          <a:bodyPr vert="horz" wrap="none" lIns="121920" tIns="60960" rIns="121920" bIns="60960" rtlCol="0" anchor="t">
            <a:noAutofit/>
          </a:bodyPr>
          <a:lstStyle/>
          <a:p>
            <a:pPr algn="ctr"/>
            <a:endParaRPr lang="en-US" sz="4800" b="1" dirty="0">
              <a:solidFill>
                <a:srgbClr val="BD484C"/>
              </a:solidFill>
              <a:latin typeface="Calibri" panose="020F0502020204030204" pitchFamily="34" charset="0"/>
              <a:ea typeface="Calibri"/>
              <a:cs typeface="Calibri" panose="020F0502020204030204" pitchFamily="34" charset="0"/>
            </a:endParaRPr>
          </a:p>
        </p:txBody>
      </p:sp>
      <p:pic>
        <p:nvPicPr>
          <p:cNvPr id="4" name="Picture 2" descr="High Performance Data Manipulation in Python: pandas 2.0 vs. polars |  DataCamp">
            <a:extLst>
              <a:ext uri="{FF2B5EF4-FFF2-40B4-BE49-F238E27FC236}">
                <a16:creationId xmlns:a16="http://schemas.microsoft.com/office/drawing/2014/main" id="{BE0A1E8D-3B93-CA2A-D15B-2F071184BC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9620" y="2532638"/>
            <a:ext cx="3038664" cy="2005071"/>
          </a:xfrm>
          <a:prstGeom prst="rect">
            <a:avLst/>
          </a:prstGeom>
          <a:extLst>
            <a:ext uri="{909E8E84-426E-40DD-AFC4-6F175D3DCCD1}">
              <a14:hiddenFill xmlns:a14="http://schemas.microsoft.com/office/drawing/2010/main">
                <a:solidFill>
                  <a:srgbClr val="FFFFFF"/>
                </a:solidFill>
              </a14:hiddenFill>
            </a:ext>
          </a:extLst>
        </p:spPr>
      </p:pic>
      <p:pic>
        <p:nvPicPr>
          <p:cNvPr id="10" name="Picture 2" descr="Pandas and Polars in Python. Which one to choose for Data… | by Umar Aftab  | Medium">
            <a:extLst>
              <a:ext uri="{FF2B5EF4-FFF2-40B4-BE49-F238E27FC236}">
                <a16:creationId xmlns:a16="http://schemas.microsoft.com/office/drawing/2014/main" id="{442DAC09-4DEF-D58A-862C-7D720416E4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7951"/>
          <a:stretch/>
        </p:blipFill>
        <p:spPr bwMode="auto">
          <a:xfrm>
            <a:off x="2992570" y="2532638"/>
            <a:ext cx="4556478" cy="18514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176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D4DE-521C-F551-7454-2193E539AD4D}"/>
              </a:ext>
            </a:extLst>
          </p:cNvPr>
          <p:cNvSpPr>
            <a:spLocks noGrp="1"/>
          </p:cNvSpPr>
          <p:nvPr>
            <p:ph type="title"/>
          </p:nvPr>
        </p:nvSpPr>
        <p:spPr>
          <a:xfrm>
            <a:off x="4158780" y="56181"/>
            <a:ext cx="5516689" cy="860597"/>
          </a:xfrm>
        </p:spPr>
        <p:txBody>
          <a:bodyPr>
            <a:normAutofit/>
          </a:bodyPr>
          <a:lstStyle/>
          <a:p>
            <a:r>
              <a:rPr lang="en-US" sz="2800" b="1" dirty="0">
                <a:latin typeface="+mj-lt"/>
              </a:rPr>
              <a:t>Data Mining with Pandas</a:t>
            </a:r>
          </a:p>
        </p:txBody>
      </p:sp>
      <p:sp>
        <p:nvSpPr>
          <p:cNvPr id="3" name="Content Placeholder 2">
            <a:extLst>
              <a:ext uri="{FF2B5EF4-FFF2-40B4-BE49-F238E27FC236}">
                <a16:creationId xmlns:a16="http://schemas.microsoft.com/office/drawing/2014/main" id="{EA4641F8-8AD4-D225-E465-A3AC8D7CA5D9}"/>
              </a:ext>
            </a:extLst>
          </p:cNvPr>
          <p:cNvSpPr>
            <a:spLocks noGrp="1"/>
          </p:cNvSpPr>
          <p:nvPr>
            <p:ph idx="1"/>
          </p:nvPr>
        </p:nvSpPr>
        <p:spPr>
          <a:xfrm>
            <a:off x="383453" y="1163875"/>
            <a:ext cx="6202392" cy="4794014"/>
          </a:xfrm>
        </p:spPr>
        <p:txBody>
          <a:bodyPr>
            <a:normAutofit/>
          </a:bodyPr>
          <a:lstStyle/>
          <a:p>
            <a:r>
              <a:rPr lang="en-US" sz="2000" dirty="0"/>
              <a:t>Pandas help calculate summary statistics</a:t>
            </a:r>
          </a:p>
        </p:txBody>
      </p:sp>
      <p:pic>
        <p:nvPicPr>
          <p:cNvPr id="7" name="Picture 6" descr="A screenshot of a computer code&#10;&#10;Description automatically generated">
            <a:extLst>
              <a:ext uri="{FF2B5EF4-FFF2-40B4-BE49-F238E27FC236}">
                <a16:creationId xmlns:a16="http://schemas.microsoft.com/office/drawing/2014/main" id="{8231D9EB-0287-D680-D3DA-14F0E9968608}"/>
              </a:ext>
            </a:extLst>
          </p:cNvPr>
          <p:cNvPicPr>
            <a:picLocks noChangeAspect="1"/>
          </p:cNvPicPr>
          <p:nvPr/>
        </p:nvPicPr>
        <p:blipFill>
          <a:blip r:embed="rId2"/>
          <a:stretch>
            <a:fillRect/>
          </a:stretch>
        </p:blipFill>
        <p:spPr>
          <a:xfrm>
            <a:off x="7316432" y="808507"/>
            <a:ext cx="4718075" cy="2181850"/>
          </a:xfrm>
          <a:prstGeom prst="rect">
            <a:avLst/>
          </a:prstGeom>
        </p:spPr>
      </p:pic>
      <p:pic>
        <p:nvPicPr>
          <p:cNvPr id="5" name="Picture 4" descr="A computer code with numbers and letters&#10;&#10;Description automatically generated">
            <a:extLst>
              <a:ext uri="{FF2B5EF4-FFF2-40B4-BE49-F238E27FC236}">
                <a16:creationId xmlns:a16="http://schemas.microsoft.com/office/drawing/2014/main" id="{931AFC82-5C26-6CF7-D061-C3A4D07D73EA}"/>
              </a:ext>
            </a:extLst>
          </p:cNvPr>
          <p:cNvPicPr>
            <a:picLocks noChangeAspect="1"/>
          </p:cNvPicPr>
          <p:nvPr/>
        </p:nvPicPr>
        <p:blipFill>
          <a:blip r:embed="rId3"/>
          <a:stretch>
            <a:fillRect/>
          </a:stretch>
        </p:blipFill>
        <p:spPr>
          <a:xfrm>
            <a:off x="7187519" y="3436586"/>
            <a:ext cx="4810874" cy="2816730"/>
          </a:xfrm>
          <a:prstGeom prst="rect">
            <a:avLst/>
          </a:prstGeom>
        </p:spPr>
      </p:pic>
      <p:pic>
        <p:nvPicPr>
          <p:cNvPr id="9" name="Picture 8" descr="A black and green text&#10;&#10;Description automatically generated">
            <a:extLst>
              <a:ext uri="{FF2B5EF4-FFF2-40B4-BE49-F238E27FC236}">
                <a16:creationId xmlns:a16="http://schemas.microsoft.com/office/drawing/2014/main" id="{AA80F737-0F67-AFBC-A9D9-84842A596885}"/>
              </a:ext>
            </a:extLst>
          </p:cNvPr>
          <p:cNvPicPr>
            <a:picLocks noChangeAspect="1"/>
          </p:cNvPicPr>
          <p:nvPr/>
        </p:nvPicPr>
        <p:blipFill>
          <a:blip r:embed="rId4"/>
          <a:stretch>
            <a:fillRect/>
          </a:stretch>
        </p:blipFill>
        <p:spPr>
          <a:xfrm>
            <a:off x="458001" y="1624166"/>
            <a:ext cx="3354667" cy="91996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A5C645CD-B582-7D91-71EE-023237E87346}"/>
              </a:ext>
            </a:extLst>
          </p:cNvPr>
          <p:cNvPicPr>
            <a:picLocks noChangeAspect="1"/>
          </p:cNvPicPr>
          <p:nvPr/>
        </p:nvPicPr>
        <p:blipFill>
          <a:blip r:embed="rId5"/>
          <a:stretch>
            <a:fillRect/>
          </a:stretch>
        </p:blipFill>
        <p:spPr>
          <a:xfrm>
            <a:off x="3887217" y="1586221"/>
            <a:ext cx="3300302" cy="957907"/>
          </a:xfrm>
          <a:prstGeom prst="rect">
            <a:avLst/>
          </a:prstGeom>
        </p:spPr>
      </p:pic>
      <p:pic>
        <p:nvPicPr>
          <p:cNvPr id="14" name="Picture 13" descr="A screenshot of a computer code&#10;&#10;Description automatically generated">
            <a:extLst>
              <a:ext uri="{FF2B5EF4-FFF2-40B4-BE49-F238E27FC236}">
                <a16:creationId xmlns:a16="http://schemas.microsoft.com/office/drawing/2014/main" id="{8A0A0B99-3A97-2E86-7420-AFD402A060F5}"/>
              </a:ext>
            </a:extLst>
          </p:cNvPr>
          <p:cNvPicPr>
            <a:picLocks noChangeAspect="1"/>
          </p:cNvPicPr>
          <p:nvPr/>
        </p:nvPicPr>
        <p:blipFill>
          <a:blip r:embed="rId6"/>
          <a:stretch>
            <a:fillRect/>
          </a:stretch>
        </p:blipFill>
        <p:spPr>
          <a:xfrm>
            <a:off x="617143" y="2788008"/>
            <a:ext cx="6197600" cy="1525865"/>
          </a:xfrm>
          <a:prstGeom prst="rect">
            <a:avLst/>
          </a:prstGeom>
        </p:spPr>
      </p:pic>
      <p:pic>
        <p:nvPicPr>
          <p:cNvPr id="16" name="Picture 15" descr="A chart of different colors&#10;&#10;Description automatically generated with medium confidence">
            <a:extLst>
              <a:ext uri="{FF2B5EF4-FFF2-40B4-BE49-F238E27FC236}">
                <a16:creationId xmlns:a16="http://schemas.microsoft.com/office/drawing/2014/main" id="{770D0734-2124-CF4F-208F-DCCEAAA4D1C1}"/>
              </a:ext>
            </a:extLst>
          </p:cNvPr>
          <p:cNvPicPr>
            <a:picLocks noChangeAspect="1"/>
          </p:cNvPicPr>
          <p:nvPr/>
        </p:nvPicPr>
        <p:blipFill>
          <a:blip r:embed="rId7"/>
          <a:stretch>
            <a:fillRect/>
          </a:stretch>
        </p:blipFill>
        <p:spPr>
          <a:xfrm>
            <a:off x="383458" y="4735521"/>
            <a:ext cx="6613503" cy="2029612"/>
          </a:xfrm>
          <a:prstGeom prst="rect">
            <a:avLst/>
          </a:prstGeom>
        </p:spPr>
      </p:pic>
    </p:spTree>
    <p:extLst>
      <p:ext uri="{BB962C8B-B14F-4D97-AF65-F5344CB8AC3E}">
        <p14:creationId xmlns:p14="http://schemas.microsoft.com/office/powerpoint/2010/main" val="282550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53F2-B94B-9CA1-F003-70CA5537BF62}"/>
              </a:ext>
            </a:extLst>
          </p:cNvPr>
          <p:cNvSpPr>
            <a:spLocks noGrp="1"/>
          </p:cNvSpPr>
          <p:nvPr>
            <p:ph type="title"/>
          </p:nvPr>
        </p:nvSpPr>
        <p:spPr>
          <a:xfrm>
            <a:off x="1057789" y="153520"/>
            <a:ext cx="10064239" cy="747403"/>
          </a:xfrm>
        </p:spPr>
        <p:txBody>
          <a:bodyPr>
            <a:normAutofit/>
          </a:bodyPr>
          <a:lstStyle/>
          <a:p>
            <a:pPr algn="ctr"/>
            <a:r>
              <a:rPr lang="en-US" sz="2800" b="1" dirty="0">
                <a:latin typeface="+mj-lt"/>
              </a:rPr>
              <a:t>Pandas package version</a:t>
            </a:r>
          </a:p>
        </p:txBody>
      </p:sp>
      <p:sp>
        <p:nvSpPr>
          <p:cNvPr id="3" name="Content Placeholder 2">
            <a:extLst>
              <a:ext uri="{FF2B5EF4-FFF2-40B4-BE49-F238E27FC236}">
                <a16:creationId xmlns:a16="http://schemas.microsoft.com/office/drawing/2014/main" id="{DD95BD9B-182A-4D22-5713-21FE001E62B4}"/>
              </a:ext>
            </a:extLst>
          </p:cNvPr>
          <p:cNvSpPr>
            <a:spLocks noGrp="1"/>
          </p:cNvSpPr>
          <p:nvPr>
            <p:ph idx="1"/>
          </p:nvPr>
        </p:nvSpPr>
        <p:spPr/>
        <p:txBody>
          <a:bodyPr>
            <a:normAutofit/>
          </a:bodyPr>
          <a:lstStyle/>
          <a:p>
            <a:pPr>
              <a:lnSpc>
                <a:spcPct val="150000"/>
              </a:lnSpc>
            </a:pPr>
            <a:r>
              <a:rPr lang="en-US" sz="2000" dirty="0">
                <a:latin typeface="+mn-lt"/>
              </a:rPr>
              <a:t>2.2.0 (Jan 19 2024)</a:t>
            </a:r>
          </a:p>
          <a:p>
            <a:pPr>
              <a:lnSpc>
                <a:spcPct val="150000"/>
              </a:lnSpc>
            </a:pPr>
            <a:r>
              <a:rPr lang="en-US" sz="2000" dirty="0">
                <a:latin typeface="+mn-lt"/>
              </a:rPr>
              <a:t>2.1.4 (Dec 8 2023)</a:t>
            </a:r>
          </a:p>
          <a:p>
            <a:pPr>
              <a:lnSpc>
                <a:spcPct val="150000"/>
              </a:lnSpc>
            </a:pPr>
            <a:r>
              <a:rPr lang="en-US" sz="2000" dirty="0">
                <a:latin typeface="+mn-lt"/>
              </a:rPr>
              <a:t>2.0.3 (Jun 28 2023)</a:t>
            </a:r>
          </a:p>
          <a:p>
            <a:pPr>
              <a:lnSpc>
                <a:spcPct val="150000"/>
              </a:lnSpc>
            </a:pPr>
            <a:r>
              <a:rPr lang="en-US" sz="2000" dirty="0">
                <a:latin typeface="+mn-lt"/>
              </a:rPr>
              <a:t>1.5.3 (Jan 18 2023)</a:t>
            </a:r>
          </a:p>
          <a:p>
            <a:pPr>
              <a:lnSpc>
                <a:spcPct val="150000"/>
              </a:lnSpc>
            </a:pPr>
            <a:r>
              <a:rPr lang="en-US" sz="2000" dirty="0">
                <a:latin typeface="+mn-lt"/>
              </a:rPr>
              <a:t>1.4.4 (Aug 31 2022)</a:t>
            </a:r>
          </a:p>
          <a:p>
            <a:pPr>
              <a:lnSpc>
                <a:spcPct val="150000"/>
              </a:lnSpc>
            </a:pPr>
            <a:r>
              <a:rPr lang="en-US" sz="2000" dirty="0">
                <a:latin typeface="+mn-lt"/>
              </a:rPr>
              <a:t>1.3.5 (Dec 12 2021)</a:t>
            </a:r>
          </a:p>
          <a:p>
            <a:pPr>
              <a:lnSpc>
                <a:spcPct val="150000"/>
              </a:lnSpc>
            </a:pPr>
            <a:r>
              <a:rPr lang="en-US" sz="2000" dirty="0">
                <a:latin typeface="+mn-lt"/>
              </a:rPr>
              <a:t>1.2.5 (Jun 22 2021)</a:t>
            </a:r>
          </a:p>
          <a:p>
            <a:pPr>
              <a:lnSpc>
                <a:spcPct val="150000"/>
              </a:lnSpc>
            </a:pPr>
            <a:r>
              <a:rPr lang="en-US" sz="2000" dirty="0">
                <a:latin typeface="+mn-lt"/>
              </a:rPr>
              <a:t>1.1.5 (Dec 7 2020)</a:t>
            </a:r>
          </a:p>
          <a:p>
            <a:pPr>
              <a:lnSpc>
                <a:spcPct val="150000"/>
              </a:lnSpc>
            </a:pPr>
            <a:r>
              <a:rPr lang="en-US" sz="2000" dirty="0">
                <a:latin typeface="+mn-lt"/>
              </a:rPr>
              <a:t>0.4 (Oct 9 2011)</a:t>
            </a:r>
          </a:p>
        </p:txBody>
      </p:sp>
      <p:pic>
        <p:nvPicPr>
          <p:cNvPr id="5" name="Picture 4" descr="A screenshot of a computer&#10;&#10;Description automatically generated">
            <a:extLst>
              <a:ext uri="{FF2B5EF4-FFF2-40B4-BE49-F238E27FC236}">
                <a16:creationId xmlns:a16="http://schemas.microsoft.com/office/drawing/2014/main" id="{0DD9CC89-6627-DE70-AC4F-1BB68A86A202}"/>
              </a:ext>
            </a:extLst>
          </p:cNvPr>
          <p:cNvPicPr>
            <a:picLocks noChangeAspect="1"/>
          </p:cNvPicPr>
          <p:nvPr/>
        </p:nvPicPr>
        <p:blipFill>
          <a:blip r:embed="rId2"/>
          <a:stretch>
            <a:fillRect/>
          </a:stretch>
        </p:blipFill>
        <p:spPr>
          <a:xfrm>
            <a:off x="7034980" y="1537494"/>
            <a:ext cx="3972027" cy="1813114"/>
          </a:xfrm>
          <a:prstGeom prst="rect">
            <a:avLst/>
          </a:prstGeom>
        </p:spPr>
      </p:pic>
      <p:pic>
        <p:nvPicPr>
          <p:cNvPr id="7" name="Picture 6" descr="A screenshot of a phone&#10;&#10;Description automatically generated">
            <a:extLst>
              <a:ext uri="{FF2B5EF4-FFF2-40B4-BE49-F238E27FC236}">
                <a16:creationId xmlns:a16="http://schemas.microsoft.com/office/drawing/2014/main" id="{AC5E8D83-0566-5E73-E042-3D2447B125D8}"/>
              </a:ext>
            </a:extLst>
          </p:cNvPr>
          <p:cNvPicPr>
            <a:picLocks noChangeAspect="1"/>
          </p:cNvPicPr>
          <p:nvPr/>
        </p:nvPicPr>
        <p:blipFill>
          <a:blip r:embed="rId3"/>
          <a:stretch>
            <a:fillRect/>
          </a:stretch>
        </p:blipFill>
        <p:spPr>
          <a:xfrm>
            <a:off x="7034980" y="3770719"/>
            <a:ext cx="4500716" cy="2120792"/>
          </a:xfrm>
          <a:prstGeom prst="rect">
            <a:avLst/>
          </a:prstGeom>
        </p:spPr>
      </p:pic>
    </p:spTree>
    <p:extLst>
      <p:ext uri="{BB962C8B-B14F-4D97-AF65-F5344CB8AC3E}">
        <p14:creationId xmlns:p14="http://schemas.microsoft.com/office/powerpoint/2010/main" val="407418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904E5-CFB9-9C9B-FB08-2FC51DA4265E}"/>
              </a:ext>
            </a:extLst>
          </p:cNvPr>
          <p:cNvSpPr>
            <a:spLocks noGrp="1"/>
          </p:cNvSpPr>
          <p:nvPr>
            <p:ph type="title"/>
          </p:nvPr>
        </p:nvSpPr>
        <p:spPr>
          <a:xfrm>
            <a:off x="1057790" y="114300"/>
            <a:ext cx="10064239" cy="681871"/>
          </a:xfrm>
        </p:spPr>
        <p:txBody>
          <a:bodyPr/>
          <a:lstStyle/>
          <a:p>
            <a:pPr algn="ctr"/>
            <a:r>
              <a:rPr lang="en-US" sz="2800" b="1" dirty="0">
                <a:latin typeface="+mj-lt"/>
              </a:rPr>
              <a:t>Poll Question</a:t>
            </a:r>
          </a:p>
        </p:txBody>
      </p:sp>
      <p:sp>
        <p:nvSpPr>
          <p:cNvPr id="3" name="Content Placeholder 2">
            <a:extLst>
              <a:ext uri="{FF2B5EF4-FFF2-40B4-BE49-F238E27FC236}">
                <a16:creationId xmlns:a16="http://schemas.microsoft.com/office/drawing/2014/main" id="{6BF08FEF-A546-6533-27E9-C32CCB95AD3E}"/>
              </a:ext>
            </a:extLst>
          </p:cNvPr>
          <p:cNvSpPr>
            <a:spLocks noGrp="1"/>
          </p:cNvSpPr>
          <p:nvPr>
            <p:ph idx="1"/>
          </p:nvPr>
        </p:nvSpPr>
        <p:spPr/>
        <p:txBody>
          <a:bodyPr/>
          <a:lstStyle/>
          <a:p>
            <a:pPr algn="just">
              <a:lnSpc>
                <a:spcPct val="200000"/>
              </a:lnSpc>
            </a:pPr>
            <a:r>
              <a:rPr lang="en-US" sz="2400" dirty="0">
                <a:latin typeface="+mn-lt"/>
              </a:rPr>
              <a:t>What are the two most popular pandas data structures? </a:t>
            </a:r>
          </a:p>
          <a:p>
            <a:pPr lvl="1" algn="just">
              <a:lnSpc>
                <a:spcPct val="200000"/>
              </a:lnSpc>
              <a:buFont typeface="Wingdings" pitchFamily="2" charset="77"/>
              <a:buChar char="§"/>
            </a:pPr>
            <a:r>
              <a:rPr lang="en-US" sz="2400" dirty="0">
                <a:latin typeface="+mn-lt"/>
              </a:rPr>
              <a:t>Series: 1d  labelled array</a:t>
            </a:r>
          </a:p>
          <a:p>
            <a:pPr lvl="1" algn="just">
              <a:lnSpc>
                <a:spcPct val="200000"/>
              </a:lnSpc>
              <a:buFont typeface="Wingdings" pitchFamily="2" charset="77"/>
              <a:buChar char="§"/>
            </a:pPr>
            <a:r>
              <a:rPr lang="en-US" sz="2400" dirty="0" err="1">
                <a:latin typeface="+mn-lt"/>
              </a:rPr>
              <a:t>DataFrame</a:t>
            </a:r>
            <a:r>
              <a:rPr lang="en-US" sz="2400" dirty="0">
                <a:latin typeface="+mn-lt"/>
              </a:rPr>
              <a:t>: 2d labelled tabular structure</a:t>
            </a:r>
          </a:p>
          <a:p>
            <a:pPr lvl="1" algn="just">
              <a:lnSpc>
                <a:spcPct val="200000"/>
              </a:lnSpc>
              <a:buFont typeface="Wingdings" pitchFamily="2" charset="77"/>
              <a:buChar char="§"/>
            </a:pPr>
            <a:r>
              <a:rPr lang="en-US" sz="2400" dirty="0">
                <a:latin typeface="+mn-lt"/>
              </a:rPr>
              <a:t>Lists</a:t>
            </a:r>
          </a:p>
          <a:p>
            <a:pPr lvl="1" algn="just">
              <a:lnSpc>
                <a:spcPct val="200000"/>
              </a:lnSpc>
              <a:buFont typeface="Wingdings" pitchFamily="2" charset="77"/>
              <a:buChar char="§"/>
            </a:pPr>
            <a:r>
              <a:rPr lang="en-US" sz="2400" dirty="0">
                <a:latin typeface="+mn-lt"/>
              </a:rPr>
              <a:t>Tree</a:t>
            </a:r>
          </a:p>
        </p:txBody>
      </p:sp>
    </p:spTree>
    <p:extLst>
      <p:ext uri="{BB962C8B-B14F-4D97-AF65-F5344CB8AC3E}">
        <p14:creationId xmlns:p14="http://schemas.microsoft.com/office/powerpoint/2010/main" val="5184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8FD0-9D16-7169-7F9D-4F9823D8886D}"/>
              </a:ext>
            </a:extLst>
          </p:cNvPr>
          <p:cNvSpPr>
            <a:spLocks noGrp="1"/>
          </p:cNvSpPr>
          <p:nvPr>
            <p:ph type="title"/>
          </p:nvPr>
        </p:nvSpPr>
        <p:spPr>
          <a:xfrm>
            <a:off x="693094" y="128833"/>
            <a:ext cx="10515600" cy="728867"/>
          </a:xfrm>
        </p:spPr>
        <p:txBody>
          <a:bodyPr>
            <a:normAutofit/>
          </a:bodyPr>
          <a:lstStyle/>
          <a:p>
            <a:pPr algn="ctr"/>
            <a:r>
              <a:rPr lang="en-US" sz="2800" b="1" dirty="0">
                <a:latin typeface="+mj-lt"/>
              </a:rPr>
              <a:t>What is Polars</a:t>
            </a:r>
          </a:p>
        </p:txBody>
      </p:sp>
      <p:sp>
        <p:nvSpPr>
          <p:cNvPr id="3" name="Content Placeholder 2">
            <a:extLst>
              <a:ext uri="{FF2B5EF4-FFF2-40B4-BE49-F238E27FC236}">
                <a16:creationId xmlns:a16="http://schemas.microsoft.com/office/drawing/2014/main" id="{DA972A16-A8E6-B619-0F80-2A48432B4D59}"/>
              </a:ext>
            </a:extLst>
          </p:cNvPr>
          <p:cNvSpPr>
            <a:spLocks noGrp="1"/>
          </p:cNvSpPr>
          <p:nvPr>
            <p:ph idx="1"/>
          </p:nvPr>
        </p:nvSpPr>
        <p:spPr>
          <a:xfrm>
            <a:off x="665081" y="1523999"/>
            <a:ext cx="10515600" cy="4844143"/>
          </a:xfrm>
        </p:spPr>
        <p:txBody>
          <a:bodyPr>
            <a:normAutofit/>
          </a:bodyPr>
          <a:lstStyle/>
          <a:p>
            <a:pPr algn="just">
              <a:lnSpc>
                <a:spcPct val="150000"/>
              </a:lnSpc>
            </a:pPr>
            <a:r>
              <a:rPr lang="en-US" sz="2000" dirty="0">
                <a:latin typeface="+mn-lt"/>
              </a:rPr>
              <a:t>Polars is a high performance </a:t>
            </a:r>
            <a:r>
              <a:rPr lang="en-US" sz="2000" dirty="0" err="1">
                <a:latin typeface="+mn-lt"/>
              </a:rPr>
              <a:t>dataframe</a:t>
            </a:r>
            <a:r>
              <a:rPr lang="en-US" sz="2000" dirty="0">
                <a:latin typeface="+mn-lt"/>
              </a:rPr>
              <a:t> package for data analysis </a:t>
            </a:r>
          </a:p>
          <a:p>
            <a:pPr algn="just">
              <a:lnSpc>
                <a:spcPct val="150000"/>
              </a:lnSpc>
            </a:pPr>
            <a:r>
              <a:rPr lang="en-US" sz="2000" dirty="0">
                <a:latin typeface="+mn-lt"/>
              </a:rPr>
              <a:t>It is designed to be faster, efficient &amp; provide parallel processing</a:t>
            </a:r>
          </a:p>
          <a:p>
            <a:pPr algn="just">
              <a:lnSpc>
                <a:spcPct val="150000"/>
              </a:lnSpc>
            </a:pPr>
            <a:r>
              <a:rPr lang="en-US" sz="2000" dirty="0">
                <a:latin typeface="+mn-lt"/>
              </a:rPr>
              <a:t>Polars is especially suited for larger than memory datasets (&gt;GB)</a:t>
            </a:r>
          </a:p>
          <a:p>
            <a:pPr algn="just">
              <a:lnSpc>
                <a:spcPct val="150000"/>
              </a:lnSpc>
            </a:pPr>
            <a:r>
              <a:rPr lang="en-US" sz="2000" dirty="0">
                <a:latin typeface="+mn-lt"/>
              </a:rPr>
              <a:t>Polars is A Python &amp; Rust library; blazingly fast &amp; memory efficient</a:t>
            </a:r>
          </a:p>
          <a:p>
            <a:pPr algn="just">
              <a:lnSpc>
                <a:spcPct val="150000"/>
              </a:lnSpc>
            </a:pPr>
            <a:r>
              <a:rPr lang="en-US" sz="2000" dirty="0">
                <a:latin typeface="+mn-lt"/>
              </a:rPr>
              <a:t>Polars utilizes multiple CPU cores at once </a:t>
            </a:r>
          </a:p>
          <a:p>
            <a:pPr algn="just">
              <a:lnSpc>
                <a:spcPct val="150000"/>
              </a:lnSpc>
            </a:pPr>
            <a:r>
              <a:rPr lang="en-US" sz="2000" dirty="0">
                <a:latin typeface="+mn-lt"/>
              </a:rPr>
              <a:t>Polars provides smooth transition from pandas with minimum hastle</a:t>
            </a:r>
          </a:p>
          <a:p>
            <a:pPr algn="just">
              <a:lnSpc>
                <a:spcPct val="150000"/>
              </a:lnSpc>
            </a:pPr>
            <a:r>
              <a:rPr lang="en-US" sz="2000" dirty="0">
                <a:latin typeface="+mn-lt"/>
              </a:rPr>
              <a:t>Polars enhances performance &amp; utilizes machine resources efficiently</a:t>
            </a:r>
          </a:p>
          <a:p>
            <a:pPr algn="just">
              <a:lnSpc>
                <a:spcPct val="150000"/>
              </a:lnSpc>
            </a:pPr>
            <a:r>
              <a:rPr lang="en-US" sz="2000" dirty="0">
                <a:latin typeface="+mn-lt"/>
              </a:rPr>
              <a:t>Polars supports lazy evaluation: delaying query/operation execution until needed</a:t>
            </a:r>
          </a:p>
          <a:p>
            <a:pPr>
              <a:lnSpc>
                <a:spcPct val="150000"/>
              </a:lnSpc>
            </a:pPr>
            <a:endParaRPr lang="en-US" sz="2000" dirty="0">
              <a:latin typeface="+mn-lt"/>
            </a:endParaRPr>
          </a:p>
          <a:p>
            <a:endParaRPr lang="en-US" dirty="0"/>
          </a:p>
        </p:txBody>
      </p:sp>
      <p:pic>
        <p:nvPicPr>
          <p:cNvPr id="2050" name="Picture 2" descr="Polars — Dataframes for the new era">
            <a:extLst>
              <a:ext uri="{FF2B5EF4-FFF2-40B4-BE49-F238E27FC236}">
                <a16:creationId xmlns:a16="http://schemas.microsoft.com/office/drawing/2014/main" id="{0ACCEC47-90AE-416B-E98E-DAE6BBE5D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3382" y="5987289"/>
            <a:ext cx="1480836" cy="7617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ue and white circle with a white center&#10;&#10;Description automatically generated">
            <a:extLst>
              <a:ext uri="{FF2B5EF4-FFF2-40B4-BE49-F238E27FC236}">
                <a16:creationId xmlns:a16="http://schemas.microsoft.com/office/drawing/2014/main" id="{3A5514D2-B4F0-19ED-853A-173A669971C8}"/>
              </a:ext>
            </a:extLst>
          </p:cNvPr>
          <p:cNvPicPr>
            <a:picLocks noChangeAspect="1"/>
          </p:cNvPicPr>
          <p:nvPr/>
        </p:nvPicPr>
        <p:blipFill>
          <a:blip r:embed="rId3"/>
          <a:stretch>
            <a:fillRect/>
          </a:stretch>
        </p:blipFill>
        <p:spPr>
          <a:xfrm>
            <a:off x="8730343" y="1234902"/>
            <a:ext cx="1148270" cy="1163313"/>
          </a:xfrm>
          <a:prstGeom prst="rect">
            <a:avLst/>
          </a:prstGeom>
        </p:spPr>
      </p:pic>
      <p:pic>
        <p:nvPicPr>
          <p:cNvPr id="7" name="Picture 6" descr="A blue arrow with black text&#10;&#10;Description automatically generated">
            <a:extLst>
              <a:ext uri="{FF2B5EF4-FFF2-40B4-BE49-F238E27FC236}">
                <a16:creationId xmlns:a16="http://schemas.microsoft.com/office/drawing/2014/main" id="{A4128C10-8007-03B3-9213-963E5DD1E71E}"/>
              </a:ext>
            </a:extLst>
          </p:cNvPr>
          <p:cNvPicPr>
            <a:picLocks noChangeAspect="1"/>
          </p:cNvPicPr>
          <p:nvPr/>
        </p:nvPicPr>
        <p:blipFill>
          <a:blip r:embed="rId4"/>
          <a:stretch>
            <a:fillRect/>
          </a:stretch>
        </p:blipFill>
        <p:spPr>
          <a:xfrm>
            <a:off x="9714306" y="2726684"/>
            <a:ext cx="961577" cy="1121840"/>
          </a:xfrm>
          <a:prstGeom prst="rect">
            <a:avLst/>
          </a:prstGeom>
        </p:spPr>
      </p:pic>
      <p:pic>
        <p:nvPicPr>
          <p:cNvPr id="9" name="Picture 8" descr="A logo with blue lines and a few dots&#10;&#10;Description automatically generated with medium confidence">
            <a:extLst>
              <a:ext uri="{FF2B5EF4-FFF2-40B4-BE49-F238E27FC236}">
                <a16:creationId xmlns:a16="http://schemas.microsoft.com/office/drawing/2014/main" id="{467BF623-2A02-D1D8-A4E2-85C73AEDFC8E}"/>
              </a:ext>
            </a:extLst>
          </p:cNvPr>
          <p:cNvPicPr>
            <a:picLocks noChangeAspect="1"/>
          </p:cNvPicPr>
          <p:nvPr/>
        </p:nvPicPr>
        <p:blipFill>
          <a:blip r:embed="rId5"/>
          <a:stretch>
            <a:fillRect/>
          </a:stretch>
        </p:blipFill>
        <p:spPr>
          <a:xfrm>
            <a:off x="10660129" y="4408714"/>
            <a:ext cx="1097131" cy="1121840"/>
          </a:xfrm>
          <a:prstGeom prst="rect">
            <a:avLst/>
          </a:prstGeom>
        </p:spPr>
      </p:pic>
    </p:spTree>
    <p:extLst>
      <p:ext uri="{BB962C8B-B14F-4D97-AF65-F5344CB8AC3E}">
        <p14:creationId xmlns:p14="http://schemas.microsoft.com/office/powerpoint/2010/main" val="320858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D6AB5-8669-914A-FD51-283604B39EA5}"/>
              </a:ext>
            </a:extLst>
          </p:cNvPr>
          <p:cNvSpPr>
            <a:spLocks noGrp="1"/>
          </p:cNvSpPr>
          <p:nvPr>
            <p:ph type="title"/>
          </p:nvPr>
        </p:nvSpPr>
        <p:spPr>
          <a:xfrm>
            <a:off x="838200" y="142696"/>
            <a:ext cx="10515600" cy="816089"/>
          </a:xfrm>
        </p:spPr>
        <p:txBody>
          <a:bodyPr>
            <a:normAutofit/>
          </a:bodyPr>
          <a:lstStyle/>
          <a:p>
            <a:pPr algn="ctr"/>
            <a:r>
              <a:rPr lang="en-US" sz="2800" b="1" dirty="0">
                <a:latin typeface="+mj-lt"/>
              </a:rPr>
              <a:t>What is the purpose/function of Polars</a:t>
            </a:r>
          </a:p>
        </p:txBody>
      </p:sp>
      <p:sp>
        <p:nvSpPr>
          <p:cNvPr id="3" name="Content Placeholder 2">
            <a:extLst>
              <a:ext uri="{FF2B5EF4-FFF2-40B4-BE49-F238E27FC236}">
                <a16:creationId xmlns:a16="http://schemas.microsoft.com/office/drawing/2014/main" id="{80112EB4-D6A2-E3B6-2834-959A6698FBA8}"/>
              </a:ext>
            </a:extLst>
          </p:cNvPr>
          <p:cNvSpPr>
            <a:spLocks noGrp="1"/>
          </p:cNvSpPr>
          <p:nvPr>
            <p:ph idx="1"/>
          </p:nvPr>
        </p:nvSpPr>
        <p:spPr>
          <a:xfrm>
            <a:off x="587829" y="1447800"/>
            <a:ext cx="10515600" cy="4729163"/>
          </a:xfrm>
        </p:spPr>
        <p:txBody>
          <a:bodyPr>
            <a:normAutofit/>
          </a:bodyPr>
          <a:lstStyle/>
          <a:p>
            <a:pPr algn="just">
              <a:lnSpc>
                <a:spcPct val="150000"/>
              </a:lnSpc>
            </a:pPr>
            <a:r>
              <a:rPr lang="en-US" sz="2000" b="1" i="1" u="sng" dirty="0">
                <a:latin typeface="+mn-lt"/>
              </a:rPr>
              <a:t>The goal of Polars is to provide lightning fast </a:t>
            </a:r>
            <a:r>
              <a:rPr lang="en-US" sz="2000" b="1" i="1" u="sng" dirty="0" err="1">
                <a:latin typeface="+mn-lt"/>
              </a:rPr>
              <a:t>DataFrame</a:t>
            </a:r>
            <a:r>
              <a:rPr lang="en-US" sz="2000" b="1" i="1" u="sng" dirty="0">
                <a:latin typeface="+mn-lt"/>
              </a:rPr>
              <a:t> library that:</a:t>
            </a:r>
          </a:p>
          <a:p>
            <a:pPr lvl="1" algn="just">
              <a:lnSpc>
                <a:spcPct val="150000"/>
              </a:lnSpc>
            </a:pPr>
            <a:r>
              <a:rPr lang="en-US" sz="2000" b="0" i="0" dirty="0">
                <a:effectLst/>
                <a:latin typeface="+mn-lt"/>
              </a:rPr>
              <a:t>Utilizes all available cores on your machine.</a:t>
            </a:r>
          </a:p>
          <a:p>
            <a:pPr lvl="1" algn="just">
              <a:lnSpc>
                <a:spcPct val="150000"/>
              </a:lnSpc>
            </a:pPr>
            <a:r>
              <a:rPr lang="en-US" sz="2000" b="0" i="0" dirty="0">
                <a:effectLst/>
                <a:latin typeface="+mn-lt"/>
              </a:rPr>
              <a:t>Optimizes queries to reduce unneeded work/memory allocations.</a:t>
            </a:r>
          </a:p>
          <a:p>
            <a:pPr lvl="1" algn="just">
              <a:lnSpc>
                <a:spcPct val="150000"/>
              </a:lnSpc>
            </a:pPr>
            <a:r>
              <a:rPr lang="en-US" sz="2000" b="0" i="0" dirty="0">
                <a:effectLst/>
                <a:latin typeface="+mn-lt"/>
              </a:rPr>
              <a:t>Handles datasets much larger than your available RAM.</a:t>
            </a:r>
          </a:p>
          <a:p>
            <a:pPr lvl="1" algn="just">
              <a:lnSpc>
                <a:spcPct val="150000"/>
              </a:lnSpc>
            </a:pPr>
            <a:r>
              <a:rPr lang="en-US" sz="2000" b="0" i="0" dirty="0">
                <a:effectLst/>
                <a:latin typeface="+mn-lt"/>
              </a:rPr>
              <a:t>Has an API that is consistent and predictable.</a:t>
            </a:r>
          </a:p>
          <a:p>
            <a:pPr lvl="1" algn="just">
              <a:lnSpc>
                <a:spcPct val="150000"/>
              </a:lnSpc>
            </a:pPr>
            <a:r>
              <a:rPr lang="en-US" sz="2000" b="0" i="0" dirty="0">
                <a:effectLst/>
                <a:latin typeface="+mn-lt"/>
              </a:rPr>
              <a:t>Has a strict schema (data-types should be known before running the query).</a:t>
            </a:r>
          </a:p>
          <a:p>
            <a:pPr algn="just">
              <a:lnSpc>
                <a:spcPct val="150000"/>
              </a:lnSpc>
            </a:pPr>
            <a:r>
              <a:rPr lang="en-US" sz="2000" b="0" i="0" dirty="0">
                <a:solidFill>
                  <a:srgbClr val="222222"/>
                </a:solidFill>
                <a:effectLst/>
                <a:latin typeface="+mn-lt"/>
              </a:rPr>
              <a:t>Polars combines the flexibility and user-friendliness of Python with the speed and scalability of Rust</a:t>
            </a:r>
            <a:endParaRPr lang="en-US" sz="2000" b="0" i="0" dirty="0">
              <a:effectLst/>
              <a:latin typeface="+mn-lt"/>
            </a:endParaRPr>
          </a:p>
          <a:p>
            <a:pPr marL="457200" lvl="1" indent="0">
              <a:lnSpc>
                <a:spcPct val="150000"/>
              </a:lnSpc>
              <a:buNone/>
            </a:pPr>
            <a:endParaRPr lang="en-US" b="0" i="0" dirty="0">
              <a:effectLst/>
              <a:latin typeface="Proxima Nova"/>
            </a:endParaRPr>
          </a:p>
          <a:p>
            <a:pPr marL="457200" lvl="1" indent="0">
              <a:buNone/>
            </a:pPr>
            <a:endParaRPr lang="en-US" dirty="0"/>
          </a:p>
        </p:txBody>
      </p:sp>
      <p:pic>
        <p:nvPicPr>
          <p:cNvPr id="4" name="Picture 2" descr="Polars — Dataframes for the new era">
            <a:extLst>
              <a:ext uri="{FF2B5EF4-FFF2-40B4-BE49-F238E27FC236}">
                <a16:creationId xmlns:a16="http://schemas.microsoft.com/office/drawing/2014/main" id="{DA17C1A3-4CEB-FF8E-7DD8-0E33379ED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7113" y="5990803"/>
            <a:ext cx="1408499" cy="724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sign&#10;&#10;Description automatically generated">
            <a:extLst>
              <a:ext uri="{FF2B5EF4-FFF2-40B4-BE49-F238E27FC236}">
                <a16:creationId xmlns:a16="http://schemas.microsoft.com/office/drawing/2014/main" id="{B3C24941-1A5A-4BA7-4E00-E9BE82EFE4CF}"/>
              </a:ext>
            </a:extLst>
          </p:cNvPr>
          <p:cNvPicPr>
            <a:picLocks noChangeAspect="1"/>
          </p:cNvPicPr>
          <p:nvPr/>
        </p:nvPicPr>
        <p:blipFill>
          <a:blip r:embed="rId3"/>
          <a:stretch>
            <a:fillRect/>
          </a:stretch>
        </p:blipFill>
        <p:spPr>
          <a:xfrm>
            <a:off x="8730341" y="2798953"/>
            <a:ext cx="1673351" cy="557784"/>
          </a:xfrm>
          <a:prstGeom prst="rect">
            <a:avLst/>
          </a:prstGeom>
        </p:spPr>
      </p:pic>
      <p:pic>
        <p:nvPicPr>
          <p:cNvPr id="3074" name="Picture 2" descr="Polars In Python. In Python, Polars is a fast DataFrame… | by Pawan Kumar  Ganjhu | Medium">
            <a:extLst>
              <a:ext uri="{FF2B5EF4-FFF2-40B4-BE49-F238E27FC236}">
                <a16:creationId xmlns:a16="http://schemas.microsoft.com/office/drawing/2014/main" id="{FB0297F6-3902-09DF-DDF0-E6C42DB47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8058" y="5203782"/>
            <a:ext cx="2760870" cy="1574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27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D9DDC-6D93-0995-B9A4-433DBF9D7A65}"/>
              </a:ext>
            </a:extLst>
          </p:cNvPr>
          <p:cNvSpPr>
            <a:spLocks noGrp="1"/>
          </p:cNvSpPr>
          <p:nvPr>
            <p:ph type="title"/>
          </p:nvPr>
        </p:nvSpPr>
        <p:spPr>
          <a:xfrm>
            <a:off x="838200" y="142697"/>
            <a:ext cx="10515600" cy="538340"/>
          </a:xfrm>
        </p:spPr>
        <p:txBody>
          <a:bodyPr>
            <a:normAutofit/>
          </a:bodyPr>
          <a:lstStyle/>
          <a:p>
            <a:pPr algn="ctr"/>
            <a:r>
              <a:rPr lang="en-US" sz="2800" b="1" dirty="0">
                <a:latin typeface="+mj-lt"/>
              </a:rPr>
              <a:t>What is the purpose/function of Polars</a:t>
            </a:r>
            <a:endParaRPr lang="en-US" sz="2800" dirty="0">
              <a:latin typeface="+mj-lt"/>
            </a:endParaRPr>
          </a:p>
        </p:txBody>
      </p:sp>
      <p:sp>
        <p:nvSpPr>
          <p:cNvPr id="3" name="Content Placeholder 2">
            <a:extLst>
              <a:ext uri="{FF2B5EF4-FFF2-40B4-BE49-F238E27FC236}">
                <a16:creationId xmlns:a16="http://schemas.microsoft.com/office/drawing/2014/main" id="{0024EA94-4028-C328-4A1D-4752D0D3139C}"/>
              </a:ext>
            </a:extLst>
          </p:cNvPr>
          <p:cNvSpPr>
            <a:spLocks noGrp="1"/>
          </p:cNvSpPr>
          <p:nvPr>
            <p:ph idx="1"/>
          </p:nvPr>
        </p:nvSpPr>
        <p:spPr>
          <a:xfrm>
            <a:off x="838200" y="1393370"/>
            <a:ext cx="10515600" cy="4783593"/>
          </a:xfrm>
        </p:spPr>
        <p:txBody>
          <a:bodyPr>
            <a:normAutofit fontScale="25000" lnSpcReduction="20000"/>
          </a:bodyPr>
          <a:lstStyle/>
          <a:p>
            <a:pPr algn="just">
              <a:lnSpc>
                <a:spcPct val="170000"/>
              </a:lnSpc>
            </a:pPr>
            <a:r>
              <a:rPr lang="en-US" sz="8000" b="0" i="0" dirty="0">
                <a:effectLst/>
                <a:latin typeface="+mn-lt"/>
              </a:rPr>
              <a:t>Polars is written in Rust which gives it C/C++ performance and allows it to fully control performance critical parts in a query engine. </a:t>
            </a:r>
            <a:r>
              <a:rPr lang="en-US" sz="8000" dirty="0">
                <a:latin typeface="+mn-lt"/>
              </a:rPr>
              <a:t>Rust’s ability to be immediately compiled into machine code without the use of an interpreter can make it faster than Python.</a:t>
            </a:r>
          </a:p>
          <a:p>
            <a:pPr>
              <a:lnSpc>
                <a:spcPct val="170000"/>
              </a:lnSpc>
            </a:pPr>
            <a:r>
              <a:rPr lang="en-US" sz="8000" dirty="0">
                <a:latin typeface="+mn-lt"/>
              </a:rPr>
              <a:t>Polars enables to:</a:t>
            </a:r>
          </a:p>
          <a:p>
            <a:pPr lvl="1">
              <a:lnSpc>
                <a:spcPct val="170000"/>
              </a:lnSpc>
            </a:pPr>
            <a:r>
              <a:rPr lang="en-US" sz="8000" b="0" i="0" dirty="0">
                <a:effectLst/>
                <a:latin typeface="+mn-lt"/>
              </a:rPr>
              <a:t>Reduce redundant copies.</a:t>
            </a:r>
          </a:p>
          <a:p>
            <a:pPr lvl="1">
              <a:lnSpc>
                <a:spcPct val="170000"/>
              </a:lnSpc>
            </a:pPr>
            <a:r>
              <a:rPr lang="en-US" sz="8000" b="0" i="0" dirty="0">
                <a:effectLst/>
                <a:latin typeface="+mn-lt"/>
              </a:rPr>
              <a:t>Traverse memory cache efficiently.</a:t>
            </a:r>
          </a:p>
          <a:p>
            <a:pPr lvl="1">
              <a:lnSpc>
                <a:spcPct val="170000"/>
              </a:lnSpc>
            </a:pPr>
            <a:r>
              <a:rPr lang="en-US" sz="8000" b="0" i="0" dirty="0">
                <a:effectLst/>
                <a:latin typeface="+mn-lt"/>
              </a:rPr>
              <a:t>Minimize contention in parallelism.</a:t>
            </a:r>
          </a:p>
          <a:p>
            <a:pPr lvl="1">
              <a:lnSpc>
                <a:spcPct val="170000"/>
              </a:lnSpc>
            </a:pPr>
            <a:r>
              <a:rPr lang="en-US" sz="8000" b="0" i="0" dirty="0">
                <a:effectLst/>
                <a:latin typeface="+mn-lt"/>
              </a:rPr>
              <a:t>Process data in chunks.</a:t>
            </a:r>
          </a:p>
          <a:p>
            <a:pPr lvl="1">
              <a:lnSpc>
                <a:spcPct val="170000"/>
              </a:lnSpc>
            </a:pPr>
            <a:r>
              <a:rPr lang="en-US" sz="8000" b="0" i="0" dirty="0">
                <a:effectLst/>
                <a:latin typeface="+mn-lt"/>
              </a:rPr>
              <a:t>Reuse memory allocations.</a:t>
            </a:r>
          </a:p>
          <a:p>
            <a:pPr marL="0" indent="0">
              <a:buNone/>
            </a:pPr>
            <a:endParaRPr lang="en-US" dirty="0"/>
          </a:p>
        </p:txBody>
      </p:sp>
      <p:pic>
        <p:nvPicPr>
          <p:cNvPr id="4" name="Picture 2" descr="Polars — Dataframes for the new era">
            <a:extLst>
              <a:ext uri="{FF2B5EF4-FFF2-40B4-BE49-F238E27FC236}">
                <a16:creationId xmlns:a16="http://schemas.microsoft.com/office/drawing/2014/main" id="{9C6ED492-DDD6-0B01-AF38-B2DEE4F05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1799" y="5957207"/>
            <a:ext cx="1473813" cy="7580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ython Polars: A Lightning-Fast DataFrame Library – Real Python">
            <a:extLst>
              <a:ext uri="{FF2B5EF4-FFF2-40B4-BE49-F238E27FC236}">
                <a16:creationId xmlns:a16="http://schemas.microsoft.com/office/drawing/2014/main" id="{ACA750E5-6B77-B21B-4EF2-734AF0076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790" y="3002626"/>
            <a:ext cx="4954210" cy="278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652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9D70-D57E-8C49-FDD2-ADE06F820A6C}"/>
              </a:ext>
            </a:extLst>
          </p:cNvPr>
          <p:cNvSpPr>
            <a:spLocks noGrp="1"/>
          </p:cNvSpPr>
          <p:nvPr>
            <p:ph type="title"/>
          </p:nvPr>
        </p:nvSpPr>
        <p:spPr>
          <a:xfrm>
            <a:off x="838200" y="142697"/>
            <a:ext cx="10515600" cy="813868"/>
          </a:xfrm>
        </p:spPr>
        <p:txBody>
          <a:bodyPr>
            <a:normAutofit/>
          </a:bodyPr>
          <a:lstStyle/>
          <a:p>
            <a:pPr algn="ctr"/>
            <a:r>
              <a:rPr lang="en-US" sz="2800" b="1" dirty="0">
                <a:latin typeface="+mj-lt"/>
              </a:rPr>
              <a:t>Polars Key Features</a:t>
            </a:r>
          </a:p>
        </p:txBody>
      </p:sp>
      <p:sp>
        <p:nvSpPr>
          <p:cNvPr id="3" name="Content Placeholder 2">
            <a:extLst>
              <a:ext uri="{FF2B5EF4-FFF2-40B4-BE49-F238E27FC236}">
                <a16:creationId xmlns:a16="http://schemas.microsoft.com/office/drawing/2014/main" id="{6B20A309-F454-F084-7098-C703EE77E67D}"/>
              </a:ext>
            </a:extLst>
          </p:cNvPr>
          <p:cNvSpPr>
            <a:spLocks noGrp="1"/>
          </p:cNvSpPr>
          <p:nvPr>
            <p:ph idx="1"/>
          </p:nvPr>
        </p:nvSpPr>
        <p:spPr>
          <a:xfrm>
            <a:off x="845762" y="1444452"/>
            <a:ext cx="10515600" cy="4908601"/>
          </a:xfrm>
        </p:spPr>
        <p:txBody>
          <a:bodyPr>
            <a:normAutofit/>
          </a:bodyPr>
          <a:lstStyle/>
          <a:p>
            <a:pPr algn="just">
              <a:lnSpc>
                <a:spcPct val="150000"/>
              </a:lnSpc>
            </a:pPr>
            <a:r>
              <a:rPr lang="en-US" sz="2000" b="1" i="1" u="sng" dirty="0">
                <a:latin typeface="+mn-lt"/>
              </a:rPr>
              <a:t>Powerful API</a:t>
            </a:r>
            <a:r>
              <a:rPr lang="en-US" sz="2000" dirty="0">
                <a:latin typeface="+mn-lt"/>
              </a:rPr>
              <a:t>: Polars offers easy to use API for data manipulation &amp; analysis tasks. It includes wide range of data aggregation &amp; transformation operations including filtering, sorting &amp; joining</a:t>
            </a:r>
          </a:p>
          <a:p>
            <a:pPr algn="just">
              <a:lnSpc>
                <a:spcPct val="150000"/>
              </a:lnSpc>
            </a:pPr>
            <a:r>
              <a:rPr lang="en-US" sz="2000" b="1" i="1" u="sng" dirty="0">
                <a:latin typeface="+mn-lt"/>
              </a:rPr>
              <a:t>High Performance</a:t>
            </a:r>
            <a:r>
              <a:rPr lang="en-US" sz="2000" b="1" i="1" dirty="0">
                <a:latin typeface="+mn-lt"/>
              </a:rPr>
              <a:t>: </a:t>
            </a:r>
            <a:r>
              <a:rPr lang="en-US" sz="2000" dirty="0">
                <a:latin typeface="+mn-lt"/>
              </a:rPr>
              <a:t>Polars leverages multithreading by using parallelized data processing executed on multiple threads of multi-core processors</a:t>
            </a:r>
          </a:p>
          <a:p>
            <a:pPr algn="just">
              <a:lnSpc>
                <a:spcPct val="150000"/>
              </a:lnSpc>
            </a:pPr>
            <a:r>
              <a:rPr lang="en-US" sz="2000" b="1" i="1" u="sng" dirty="0">
                <a:latin typeface="+mn-lt"/>
              </a:rPr>
              <a:t>Optimized Queries</a:t>
            </a:r>
            <a:r>
              <a:rPr lang="en-US" sz="2000" b="1" i="1" dirty="0">
                <a:latin typeface="+mn-lt"/>
              </a:rPr>
              <a:t>: </a:t>
            </a:r>
            <a:r>
              <a:rPr lang="en-US" sz="2000" dirty="0">
                <a:latin typeface="+mn-lt"/>
              </a:rPr>
              <a:t>Polars offers query optimization techniques using optimized data access patterns &amp; minimized data movement</a:t>
            </a:r>
          </a:p>
          <a:p>
            <a:pPr algn="just">
              <a:lnSpc>
                <a:spcPct val="150000"/>
              </a:lnSpc>
            </a:pPr>
            <a:r>
              <a:rPr lang="en-US" sz="2000" b="1" i="1" u="sng" dirty="0">
                <a:latin typeface="+mn-lt"/>
              </a:rPr>
              <a:t>Hybrid Streaming( larger than RAM datasets): </a:t>
            </a:r>
            <a:r>
              <a:rPr lang="en-US" sz="2000" dirty="0">
                <a:latin typeface="+mn-lt"/>
              </a:rPr>
              <a:t>Polars uses streaming method to work on larger-than-memory datasets by using small batches of data</a:t>
            </a:r>
            <a:endParaRPr lang="en-US" sz="2000" b="1" i="1" dirty="0">
              <a:latin typeface="+mn-lt"/>
            </a:endParaRPr>
          </a:p>
        </p:txBody>
      </p:sp>
      <p:pic>
        <p:nvPicPr>
          <p:cNvPr id="4" name="Picture 2" descr="Polars — Dataframes for the new era">
            <a:extLst>
              <a:ext uri="{FF2B5EF4-FFF2-40B4-BE49-F238E27FC236}">
                <a16:creationId xmlns:a16="http://schemas.microsoft.com/office/drawing/2014/main" id="{79486202-37B2-3B1C-DDE9-CE6BE50E7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7113" y="5990803"/>
            <a:ext cx="1408499" cy="7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795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52D1-5097-32CC-E1FD-2A0220024C1B}"/>
              </a:ext>
            </a:extLst>
          </p:cNvPr>
          <p:cNvSpPr>
            <a:spLocks noGrp="1"/>
          </p:cNvSpPr>
          <p:nvPr>
            <p:ph type="title"/>
          </p:nvPr>
        </p:nvSpPr>
        <p:spPr>
          <a:xfrm>
            <a:off x="837788" y="151953"/>
            <a:ext cx="10515600" cy="637765"/>
          </a:xfrm>
        </p:spPr>
        <p:txBody>
          <a:bodyPr>
            <a:normAutofit/>
          </a:bodyPr>
          <a:lstStyle/>
          <a:p>
            <a:pPr algn="ctr"/>
            <a:r>
              <a:rPr lang="en-US" sz="2800" b="1" dirty="0">
                <a:latin typeface="+mj-lt"/>
              </a:rPr>
              <a:t>Polars Key Features</a:t>
            </a:r>
          </a:p>
        </p:txBody>
      </p:sp>
      <p:sp>
        <p:nvSpPr>
          <p:cNvPr id="3" name="Content Placeholder 2">
            <a:extLst>
              <a:ext uri="{FF2B5EF4-FFF2-40B4-BE49-F238E27FC236}">
                <a16:creationId xmlns:a16="http://schemas.microsoft.com/office/drawing/2014/main" id="{02EEA24D-9C39-FF60-A88B-427569ABD3AE}"/>
              </a:ext>
            </a:extLst>
          </p:cNvPr>
          <p:cNvSpPr>
            <a:spLocks noGrp="1"/>
          </p:cNvSpPr>
          <p:nvPr>
            <p:ph idx="1"/>
          </p:nvPr>
        </p:nvSpPr>
        <p:spPr>
          <a:xfrm>
            <a:off x="838200" y="1328057"/>
            <a:ext cx="10515600" cy="4848906"/>
          </a:xfrm>
        </p:spPr>
        <p:txBody>
          <a:bodyPr>
            <a:normAutofit/>
          </a:bodyPr>
          <a:lstStyle/>
          <a:p>
            <a:pPr>
              <a:lnSpc>
                <a:spcPct val="150000"/>
              </a:lnSpc>
            </a:pPr>
            <a:r>
              <a:rPr lang="en-US" sz="2000" dirty="0">
                <a:latin typeface="+mn-lt"/>
              </a:rPr>
              <a:t>Streaming implies working on data in batches rather than at once</a:t>
            </a:r>
          </a:p>
          <a:p>
            <a:pPr>
              <a:lnSpc>
                <a:spcPct val="150000"/>
              </a:lnSpc>
            </a:pPr>
            <a:r>
              <a:rPr lang="en-US" sz="2000" dirty="0">
                <a:latin typeface="+mn-lt"/>
              </a:rPr>
              <a:t>Streaming is only used in lazy mode in polars</a:t>
            </a:r>
          </a:p>
          <a:p>
            <a:pPr algn="just">
              <a:lnSpc>
                <a:spcPct val="150000"/>
              </a:lnSpc>
            </a:pPr>
            <a:r>
              <a:rPr lang="en-US" sz="2000" b="1" i="1" u="sng" dirty="0">
                <a:latin typeface="+mn-lt"/>
              </a:rPr>
              <a:t>Lazy &amp; Eager execution</a:t>
            </a:r>
            <a:r>
              <a:rPr lang="en-US" sz="2000" b="1" i="1" dirty="0">
                <a:latin typeface="+mn-lt"/>
              </a:rPr>
              <a:t>: </a:t>
            </a:r>
            <a:r>
              <a:rPr lang="en-US" sz="2000" dirty="0">
                <a:latin typeface="+mn-lt"/>
              </a:rPr>
              <a:t>Polars support both lazy and eager execution(used by pandas) of data. Lazy execution defers operations until results are needed, while eager execution executes operations immediately when called. </a:t>
            </a:r>
          </a:p>
          <a:p>
            <a:pPr marL="0" indent="0" algn="just">
              <a:lnSpc>
                <a:spcPct val="150000"/>
              </a:lnSpc>
              <a:buNone/>
            </a:pPr>
            <a:endParaRPr lang="en-US" sz="2400" dirty="0"/>
          </a:p>
        </p:txBody>
      </p:sp>
      <p:pic>
        <p:nvPicPr>
          <p:cNvPr id="5" name="Picture 4" descr="A screenshot of a computer code&#10;&#10;Description automatically generated">
            <a:extLst>
              <a:ext uri="{FF2B5EF4-FFF2-40B4-BE49-F238E27FC236}">
                <a16:creationId xmlns:a16="http://schemas.microsoft.com/office/drawing/2014/main" id="{763A4B91-C59F-A1F9-FEB5-4C2511C80DF7}"/>
              </a:ext>
            </a:extLst>
          </p:cNvPr>
          <p:cNvPicPr>
            <a:picLocks noChangeAspect="1"/>
          </p:cNvPicPr>
          <p:nvPr/>
        </p:nvPicPr>
        <p:blipFill>
          <a:blip r:embed="rId2"/>
          <a:stretch>
            <a:fillRect/>
          </a:stretch>
        </p:blipFill>
        <p:spPr>
          <a:xfrm>
            <a:off x="1518177" y="3918857"/>
            <a:ext cx="8410080" cy="2362199"/>
          </a:xfrm>
          <a:prstGeom prst="rect">
            <a:avLst/>
          </a:prstGeom>
        </p:spPr>
      </p:pic>
      <p:pic>
        <p:nvPicPr>
          <p:cNvPr id="6" name="Picture 2" descr="Polars — Dataframes for the new era">
            <a:extLst>
              <a:ext uri="{FF2B5EF4-FFF2-40B4-BE49-F238E27FC236}">
                <a16:creationId xmlns:a16="http://schemas.microsoft.com/office/drawing/2014/main" id="{CE31E41C-066F-2C36-4ED1-827EF378A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1165" y="5982599"/>
            <a:ext cx="1424447" cy="73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80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6A44-590D-C75C-00C3-D54822E211F8}"/>
              </a:ext>
            </a:extLst>
          </p:cNvPr>
          <p:cNvSpPr>
            <a:spLocks noGrp="1"/>
          </p:cNvSpPr>
          <p:nvPr>
            <p:ph type="title"/>
          </p:nvPr>
        </p:nvSpPr>
        <p:spPr>
          <a:xfrm>
            <a:off x="838200" y="142697"/>
            <a:ext cx="10515600" cy="797104"/>
          </a:xfrm>
        </p:spPr>
        <p:txBody>
          <a:bodyPr>
            <a:normAutofit/>
          </a:bodyPr>
          <a:lstStyle/>
          <a:p>
            <a:pPr algn="ctr"/>
            <a:r>
              <a:rPr lang="en-US" sz="2800" b="1" dirty="0">
                <a:latin typeface="+mj-lt"/>
              </a:rPr>
              <a:t>Polars Key Features</a:t>
            </a:r>
          </a:p>
        </p:txBody>
      </p:sp>
      <p:pic>
        <p:nvPicPr>
          <p:cNvPr id="5" name="Content Placeholder 4" descr="A black text on a white background&#10;&#10;Description automatically generated">
            <a:extLst>
              <a:ext uri="{FF2B5EF4-FFF2-40B4-BE49-F238E27FC236}">
                <a16:creationId xmlns:a16="http://schemas.microsoft.com/office/drawing/2014/main" id="{A84CFFF2-42A5-3B71-5C24-C1AD67141C70}"/>
              </a:ext>
            </a:extLst>
          </p:cNvPr>
          <p:cNvPicPr>
            <a:picLocks noGrp="1" noChangeAspect="1"/>
          </p:cNvPicPr>
          <p:nvPr>
            <p:ph idx="1"/>
          </p:nvPr>
        </p:nvPicPr>
        <p:blipFill>
          <a:blip r:embed="rId2"/>
          <a:stretch>
            <a:fillRect/>
          </a:stretch>
        </p:blipFill>
        <p:spPr>
          <a:xfrm>
            <a:off x="863600" y="1923820"/>
            <a:ext cx="5232400" cy="939800"/>
          </a:xfrm>
        </p:spPr>
      </p:pic>
      <p:pic>
        <p:nvPicPr>
          <p:cNvPr id="7" name="Picture 6" descr="A screenshot of a computer&#10;&#10;Description automatically generated">
            <a:extLst>
              <a:ext uri="{FF2B5EF4-FFF2-40B4-BE49-F238E27FC236}">
                <a16:creationId xmlns:a16="http://schemas.microsoft.com/office/drawing/2014/main" id="{45A58825-525B-26E5-596A-49A9B7B2AEC5}"/>
              </a:ext>
            </a:extLst>
          </p:cNvPr>
          <p:cNvPicPr>
            <a:picLocks noChangeAspect="1"/>
          </p:cNvPicPr>
          <p:nvPr/>
        </p:nvPicPr>
        <p:blipFill>
          <a:blip r:embed="rId3"/>
          <a:stretch>
            <a:fillRect/>
          </a:stretch>
        </p:blipFill>
        <p:spPr>
          <a:xfrm>
            <a:off x="838199" y="3096752"/>
            <a:ext cx="8815573" cy="2618248"/>
          </a:xfrm>
          <a:prstGeom prst="rect">
            <a:avLst/>
          </a:prstGeom>
        </p:spPr>
      </p:pic>
      <p:pic>
        <p:nvPicPr>
          <p:cNvPr id="8" name="Picture 2" descr="Polars — Dataframes for the new era">
            <a:extLst>
              <a:ext uri="{FF2B5EF4-FFF2-40B4-BE49-F238E27FC236}">
                <a16:creationId xmlns:a16="http://schemas.microsoft.com/office/drawing/2014/main" id="{888412C3-C8E6-68C2-D1CA-CC303C79D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8835" y="5976257"/>
            <a:ext cx="1436778" cy="7390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54A5BF-A292-D665-CB41-D626D6578CD0}"/>
              </a:ext>
            </a:extLst>
          </p:cNvPr>
          <p:cNvSpPr txBox="1"/>
          <p:nvPr/>
        </p:nvSpPr>
        <p:spPr>
          <a:xfrm>
            <a:off x="6226628" y="2006093"/>
            <a:ext cx="6096000" cy="967957"/>
          </a:xfrm>
          <a:prstGeom prst="rect">
            <a:avLst/>
          </a:prstGeom>
          <a:noFill/>
        </p:spPr>
        <p:txBody>
          <a:bodyPr wrap="square">
            <a:spAutoFit/>
          </a:bodyPr>
          <a:lstStyle/>
          <a:p>
            <a:pPr>
              <a:lnSpc>
                <a:spcPct val="150000"/>
              </a:lnSpc>
            </a:pPr>
            <a:r>
              <a:rPr lang="en-US" sz="2000" b="0" i="0" dirty="0">
                <a:effectLst/>
              </a:rPr>
              <a:t>To determine which parts of your query are streaming, use the </a:t>
            </a:r>
            <a:r>
              <a:rPr lang="en-US" sz="2000" dirty="0"/>
              <a:t>explain</a:t>
            </a:r>
            <a:r>
              <a:rPr lang="en-US" sz="2000" b="0" i="0" dirty="0">
                <a:effectLst/>
              </a:rPr>
              <a:t> method</a:t>
            </a:r>
            <a:endParaRPr lang="en-US" sz="2000" dirty="0"/>
          </a:p>
        </p:txBody>
      </p:sp>
    </p:spTree>
    <p:extLst>
      <p:ext uri="{BB962C8B-B14F-4D97-AF65-F5344CB8AC3E}">
        <p14:creationId xmlns:p14="http://schemas.microsoft.com/office/powerpoint/2010/main" val="1105446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A83F-85FE-E629-153E-E3F6FA508005}"/>
              </a:ext>
            </a:extLst>
          </p:cNvPr>
          <p:cNvSpPr>
            <a:spLocks noGrp="1"/>
          </p:cNvSpPr>
          <p:nvPr>
            <p:ph type="title"/>
          </p:nvPr>
        </p:nvSpPr>
        <p:spPr>
          <a:xfrm rot="10800000" flipV="1">
            <a:off x="796776" y="142697"/>
            <a:ext cx="10515600" cy="813453"/>
          </a:xfrm>
        </p:spPr>
        <p:txBody>
          <a:bodyPr>
            <a:noAutofit/>
          </a:bodyPr>
          <a:lstStyle/>
          <a:p>
            <a:pPr algn="ctr"/>
            <a:r>
              <a:rPr lang="en-US" sz="2400" b="1" dirty="0">
                <a:latin typeface="+mj-lt"/>
              </a:rPr>
              <a:t>What makes</a:t>
            </a:r>
            <a:r>
              <a:rPr lang="en-US" sz="2400" b="1" i="0" dirty="0">
                <a:effectLst/>
                <a:latin typeface="+mj-lt"/>
              </a:rPr>
              <a:t> Polars </a:t>
            </a:r>
            <a:r>
              <a:rPr lang="en-US" sz="2400" b="1" dirty="0">
                <a:latin typeface="+mj-lt"/>
              </a:rPr>
              <a:t>faster &amp; more efficient than </a:t>
            </a:r>
            <a:r>
              <a:rPr lang="en-US" sz="2400" b="1" i="0" dirty="0">
                <a:effectLst/>
                <a:latin typeface="+mj-lt"/>
              </a:rPr>
              <a:t>Pandas</a:t>
            </a:r>
            <a:br>
              <a:rPr lang="en-US" sz="2400" b="1" i="0" dirty="0">
                <a:effectLst/>
                <a:latin typeface="+mj-lt"/>
              </a:rPr>
            </a:br>
            <a:endParaRPr lang="en-US" sz="2400" dirty="0">
              <a:latin typeface="+mj-lt"/>
            </a:endParaRPr>
          </a:p>
        </p:txBody>
      </p:sp>
      <p:sp>
        <p:nvSpPr>
          <p:cNvPr id="3" name="Content Placeholder 2">
            <a:extLst>
              <a:ext uri="{FF2B5EF4-FFF2-40B4-BE49-F238E27FC236}">
                <a16:creationId xmlns:a16="http://schemas.microsoft.com/office/drawing/2014/main" id="{25922A27-2977-BC7B-60B4-483448D59193}"/>
              </a:ext>
            </a:extLst>
          </p:cNvPr>
          <p:cNvSpPr>
            <a:spLocks noGrp="1"/>
          </p:cNvSpPr>
          <p:nvPr>
            <p:ph idx="1"/>
          </p:nvPr>
        </p:nvSpPr>
        <p:spPr>
          <a:xfrm>
            <a:off x="609600" y="1349438"/>
            <a:ext cx="10515600" cy="4750150"/>
          </a:xfrm>
        </p:spPr>
        <p:txBody>
          <a:bodyPr>
            <a:normAutofit fontScale="25000" lnSpcReduction="20000"/>
          </a:bodyPr>
          <a:lstStyle/>
          <a:p>
            <a:pPr algn="just">
              <a:lnSpc>
                <a:spcPct val="170000"/>
              </a:lnSpc>
            </a:pPr>
            <a:r>
              <a:rPr lang="en-US" sz="8000" b="1" i="1" u="sng" dirty="0">
                <a:solidFill>
                  <a:srgbClr val="374151"/>
                </a:solidFill>
                <a:effectLst/>
                <a:latin typeface="+mn-lt"/>
              </a:rPr>
              <a:t>Performance</a:t>
            </a:r>
            <a:r>
              <a:rPr lang="en-US" sz="8000" b="0" i="0" dirty="0">
                <a:solidFill>
                  <a:srgbClr val="374151"/>
                </a:solidFill>
                <a:effectLst/>
                <a:latin typeface="+mn-lt"/>
              </a:rPr>
              <a:t>: Polars is designed for high performance, leveraging </a:t>
            </a:r>
            <a:r>
              <a:rPr lang="en-US" sz="8000" b="1" i="1" dirty="0">
                <a:solidFill>
                  <a:srgbClr val="374151"/>
                </a:solidFill>
                <a:effectLst/>
                <a:latin typeface="+mn-lt"/>
              </a:rPr>
              <a:t>Rust's multi-threading, SIMD </a:t>
            </a:r>
            <a:r>
              <a:rPr lang="en-US" sz="8000" b="0" i="0" dirty="0">
                <a:solidFill>
                  <a:srgbClr val="374151"/>
                </a:solidFill>
                <a:effectLst/>
                <a:latin typeface="+mn-lt"/>
              </a:rPr>
              <a:t>instructions, and query optimizations. In contrast, Pandas is primarily single-threaded, which may not be as efficient for large datasets or complex operations compared to Polars. Combining the ability to do streaming, as well as lazy execution, and Polars has a strong claim to being the better package for datasets above GB size.</a:t>
            </a:r>
          </a:p>
          <a:p>
            <a:pPr algn="just">
              <a:lnSpc>
                <a:spcPct val="170000"/>
              </a:lnSpc>
            </a:pPr>
            <a:r>
              <a:rPr lang="en-US" sz="8000" b="1" i="1" u="sng" dirty="0">
                <a:solidFill>
                  <a:srgbClr val="374151"/>
                </a:solidFill>
                <a:effectLst/>
                <a:latin typeface="+mn-lt"/>
              </a:rPr>
              <a:t>Memory Model</a:t>
            </a:r>
            <a:r>
              <a:rPr lang="en-US" sz="8000" b="1" i="0" dirty="0">
                <a:solidFill>
                  <a:srgbClr val="374151"/>
                </a:solidFill>
                <a:effectLst/>
                <a:latin typeface="+mn-lt"/>
              </a:rPr>
              <a:t>:</a:t>
            </a:r>
            <a:r>
              <a:rPr lang="en-US" sz="8000" b="0" i="0" dirty="0">
                <a:solidFill>
                  <a:srgbClr val="374151"/>
                </a:solidFill>
                <a:effectLst/>
                <a:latin typeface="+mn-lt"/>
              </a:rPr>
              <a:t> Polars uses Apache Arrow Columnar Format as its memory model, optimized for data processing while Pandas, on the other hand, uses a row-based memory format. This makes Pandas less efficient for certain operations (which are quite common) like column-wise computations and aggregations.</a:t>
            </a:r>
          </a:p>
          <a:p>
            <a:pPr marL="0" indent="0">
              <a:buNone/>
            </a:pPr>
            <a:endParaRPr lang="en-US" dirty="0"/>
          </a:p>
        </p:txBody>
      </p:sp>
      <p:sp>
        <p:nvSpPr>
          <p:cNvPr id="4" name="Footer Placeholder 3">
            <a:extLst>
              <a:ext uri="{FF2B5EF4-FFF2-40B4-BE49-F238E27FC236}">
                <a16:creationId xmlns:a16="http://schemas.microsoft.com/office/drawing/2014/main" id="{52F9BFB4-1959-8BAD-6B5E-0CE29041A925}"/>
              </a:ext>
            </a:extLst>
          </p:cNvPr>
          <p:cNvSpPr>
            <a:spLocks noGrp="1"/>
          </p:cNvSpPr>
          <p:nvPr>
            <p:ph type="ftr" sz="quarter" idx="4294967295"/>
          </p:nvPr>
        </p:nvSpPr>
        <p:spPr>
          <a:xfrm>
            <a:off x="3763019" y="6492875"/>
            <a:ext cx="4583113" cy="365125"/>
          </a:xfrm>
        </p:spPr>
        <p:txBody>
          <a:bodyPr/>
          <a:lstStyle/>
          <a:p>
            <a:r>
              <a:rPr lang="en-US" sz="800" dirty="0"/>
              <a:t>https://</a:t>
            </a:r>
            <a:r>
              <a:rPr lang="en-US" sz="800" dirty="0" err="1"/>
              <a:t>www.einblick.ai</a:t>
            </a:r>
            <a:r>
              <a:rPr lang="en-US" sz="800" dirty="0"/>
              <a:t>/tools/what-is-polars-python-compare-pandas/</a:t>
            </a:r>
          </a:p>
        </p:txBody>
      </p:sp>
      <p:pic>
        <p:nvPicPr>
          <p:cNvPr id="6" name="Picture 2" descr="Polars — Dataframes for the new era">
            <a:extLst>
              <a:ext uri="{FF2B5EF4-FFF2-40B4-BE49-F238E27FC236}">
                <a16:creationId xmlns:a16="http://schemas.microsoft.com/office/drawing/2014/main" id="{00CB45F3-5AC1-9B0C-C5AD-EEA6D23C1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0913" y="5951607"/>
            <a:ext cx="1484699" cy="76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3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BD1B-6E15-0610-4482-C33D054A5D76}"/>
              </a:ext>
            </a:extLst>
          </p:cNvPr>
          <p:cNvSpPr>
            <a:spLocks noGrp="1"/>
          </p:cNvSpPr>
          <p:nvPr>
            <p:ph type="title"/>
          </p:nvPr>
        </p:nvSpPr>
        <p:spPr>
          <a:xfrm>
            <a:off x="838200" y="125639"/>
            <a:ext cx="10515600" cy="952046"/>
          </a:xfrm>
        </p:spPr>
        <p:txBody>
          <a:bodyPr>
            <a:normAutofit/>
          </a:bodyPr>
          <a:lstStyle/>
          <a:p>
            <a:pPr algn="ctr"/>
            <a:r>
              <a:rPr lang="en-US" sz="2800" b="1" dirty="0">
                <a:latin typeface="+mj-lt"/>
              </a:rPr>
              <a:t>Personal Background</a:t>
            </a:r>
          </a:p>
        </p:txBody>
      </p:sp>
      <p:sp>
        <p:nvSpPr>
          <p:cNvPr id="3" name="Content Placeholder 2">
            <a:extLst>
              <a:ext uri="{FF2B5EF4-FFF2-40B4-BE49-F238E27FC236}">
                <a16:creationId xmlns:a16="http://schemas.microsoft.com/office/drawing/2014/main" id="{1346C4C0-AB46-B4C0-DDA0-4CC4D783B23A}"/>
              </a:ext>
            </a:extLst>
          </p:cNvPr>
          <p:cNvSpPr>
            <a:spLocks noGrp="1"/>
          </p:cNvSpPr>
          <p:nvPr>
            <p:ph idx="1"/>
          </p:nvPr>
        </p:nvSpPr>
        <p:spPr>
          <a:xfrm>
            <a:off x="838200" y="1480458"/>
            <a:ext cx="10515600" cy="4696506"/>
          </a:xfrm>
        </p:spPr>
        <p:txBody>
          <a:bodyPr>
            <a:normAutofit/>
          </a:bodyPr>
          <a:lstStyle/>
          <a:p>
            <a:pPr>
              <a:lnSpc>
                <a:spcPct val="150000"/>
              </a:lnSpc>
            </a:pPr>
            <a:r>
              <a:rPr lang="en-US" sz="2000" dirty="0">
                <a:latin typeface="+mn-lt"/>
              </a:rPr>
              <a:t>Muhammad Adeel Sultan Khan</a:t>
            </a:r>
          </a:p>
          <a:p>
            <a:pPr>
              <a:lnSpc>
                <a:spcPct val="150000"/>
              </a:lnSpc>
            </a:pPr>
            <a:r>
              <a:rPr lang="en-US" sz="2000" dirty="0">
                <a:latin typeface="+mn-lt"/>
              </a:rPr>
              <a:t>Ag tech Data Scientist Silicon Valley tech company over 5 years</a:t>
            </a:r>
          </a:p>
          <a:p>
            <a:pPr>
              <a:lnSpc>
                <a:spcPct val="150000"/>
              </a:lnSpc>
            </a:pPr>
            <a:r>
              <a:rPr lang="en-US" sz="2000" dirty="0">
                <a:latin typeface="+mn-lt"/>
              </a:rPr>
              <a:t>Treasury Finance 8 years experience</a:t>
            </a:r>
          </a:p>
          <a:p>
            <a:pPr>
              <a:lnSpc>
                <a:spcPct val="150000"/>
              </a:lnSpc>
            </a:pPr>
            <a:r>
              <a:rPr lang="en-US" sz="2000" dirty="0">
                <a:latin typeface="+mn-lt"/>
              </a:rPr>
              <a:t>MSIS Data Science Analytics, Santa Clara University</a:t>
            </a:r>
          </a:p>
          <a:p>
            <a:pPr>
              <a:lnSpc>
                <a:spcPct val="150000"/>
              </a:lnSpc>
            </a:pPr>
            <a:r>
              <a:rPr lang="en-US" sz="2000" dirty="0">
                <a:latin typeface="+mn-lt"/>
              </a:rPr>
              <a:t>MBA San Jose State University</a:t>
            </a:r>
          </a:p>
          <a:p>
            <a:pPr>
              <a:lnSpc>
                <a:spcPct val="150000"/>
              </a:lnSpc>
            </a:pPr>
            <a:r>
              <a:rPr lang="en-US" sz="2000" dirty="0">
                <a:latin typeface="+mn-lt"/>
              </a:rPr>
              <a:t>CFA Level 1 exam</a:t>
            </a:r>
          </a:p>
          <a:p>
            <a:pPr>
              <a:lnSpc>
                <a:spcPct val="150000"/>
              </a:lnSpc>
            </a:pPr>
            <a:r>
              <a:rPr lang="en-US" sz="2000" dirty="0">
                <a:latin typeface="+mn-lt"/>
              </a:rPr>
              <a:t>BCS &amp; MBA MIS, Institute of Business Administration</a:t>
            </a:r>
          </a:p>
          <a:p>
            <a:pPr marL="0" indent="0">
              <a:buNone/>
            </a:pPr>
            <a:endParaRPr lang="en-US" dirty="0"/>
          </a:p>
        </p:txBody>
      </p:sp>
      <p:pic>
        <p:nvPicPr>
          <p:cNvPr id="4" name="Picture 2">
            <a:extLst>
              <a:ext uri="{FF2B5EF4-FFF2-40B4-BE49-F238E27FC236}">
                <a16:creationId xmlns:a16="http://schemas.microsoft.com/office/drawing/2014/main" id="{1B969CE9-BE1F-CC6C-C81C-DC60A5310591}"/>
              </a:ext>
            </a:extLst>
          </p:cNvPr>
          <p:cNvPicPr>
            <a:picLocks noChangeAspect="1" noChangeArrowheads="1"/>
          </p:cNvPicPr>
          <p:nvPr/>
        </p:nvPicPr>
        <p:blipFill>
          <a:blip r:embed="rId2"/>
          <a:srcRect t="7270" b="7270"/>
          <a:stretch/>
        </p:blipFill>
        <p:spPr bwMode="auto">
          <a:xfrm>
            <a:off x="8709660" y="2541160"/>
            <a:ext cx="2023199" cy="255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51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91D-F897-3948-0AC1-B3CE88FDCAE9}"/>
              </a:ext>
            </a:extLst>
          </p:cNvPr>
          <p:cNvSpPr>
            <a:spLocks noGrp="1"/>
          </p:cNvSpPr>
          <p:nvPr>
            <p:ph type="title"/>
          </p:nvPr>
        </p:nvSpPr>
        <p:spPr>
          <a:xfrm>
            <a:off x="838200" y="145143"/>
            <a:ext cx="10983686" cy="755877"/>
          </a:xfrm>
        </p:spPr>
        <p:txBody>
          <a:bodyPr>
            <a:noAutofit/>
          </a:bodyPr>
          <a:lstStyle/>
          <a:p>
            <a:pPr algn="ctr"/>
            <a:r>
              <a:rPr lang="en-US" sz="2400" b="1" dirty="0">
                <a:latin typeface="+mj-lt"/>
              </a:rPr>
              <a:t>What makes</a:t>
            </a:r>
            <a:r>
              <a:rPr lang="en-US" sz="2400" b="1" i="0" dirty="0">
                <a:effectLst/>
                <a:latin typeface="+mj-lt"/>
              </a:rPr>
              <a:t> Polars </a:t>
            </a:r>
            <a:r>
              <a:rPr lang="en-US" sz="2400" b="1" dirty="0">
                <a:latin typeface="+mj-lt"/>
              </a:rPr>
              <a:t>faster &amp; more efficient than </a:t>
            </a:r>
            <a:r>
              <a:rPr lang="en-US" sz="2400" b="1" i="0" dirty="0">
                <a:effectLst/>
                <a:latin typeface="+mj-lt"/>
              </a:rPr>
              <a:t>Pandas</a:t>
            </a:r>
            <a:br>
              <a:rPr lang="en-US" sz="2400" b="1" i="0" dirty="0">
                <a:effectLst/>
                <a:latin typeface="+mj-lt"/>
              </a:rPr>
            </a:br>
            <a:endParaRPr lang="en-US" sz="2400" dirty="0">
              <a:latin typeface="+mj-lt"/>
            </a:endParaRPr>
          </a:p>
        </p:txBody>
      </p:sp>
      <p:sp>
        <p:nvSpPr>
          <p:cNvPr id="3" name="Content Placeholder 2">
            <a:extLst>
              <a:ext uri="{FF2B5EF4-FFF2-40B4-BE49-F238E27FC236}">
                <a16:creationId xmlns:a16="http://schemas.microsoft.com/office/drawing/2014/main" id="{99044E96-B11B-14FF-8FEB-60E86DC7E670}"/>
              </a:ext>
            </a:extLst>
          </p:cNvPr>
          <p:cNvSpPr>
            <a:spLocks noGrp="1"/>
          </p:cNvSpPr>
          <p:nvPr>
            <p:ph idx="1"/>
          </p:nvPr>
        </p:nvSpPr>
        <p:spPr>
          <a:xfrm>
            <a:off x="435429" y="1513114"/>
            <a:ext cx="10515600" cy="4740049"/>
          </a:xfrm>
        </p:spPr>
        <p:txBody>
          <a:bodyPr>
            <a:normAutofit fontScale="92500" lnSpcReduction="10000"/>
          </a:bodyPr>
          <a:lstStyle/>
          <a:p>
            <a:pPr algn="just">
              <a:lnSpc>
                <a:spcPct val="200000"/>
              </a:lnSpc>
            </a:pPr>
            <a:r>
              <a:rPr lang="en-US" sz="2000" b="1" i="1" u="sng" dirty="0">
                <a:solidFill>
                  <a:srgbClr val="374151"/>
                </a:solidFill>
                <a:effectLst/>
                <a:latin typeface="+mn-lt"/>
              </a:rPr>
              <a:t>Syntax and API</a:t>
            </a:r>
            <a:r>
              <a:rPr lang="en-US" sz="2000" b="0" i="0" dirty="0">
                <a:solidFill>
                  <a:srgbClr val="374151"/>
                </a:solidFill>
                <a:effectLst/>
                <a:latin typeface="+mn-lt"/>
              </a:rPr>
              <a:t>: Polars has a syntax and API that is similar to Pandas, making it easy for users familiar with Pandas to transition to Polars</a:t>
            </a:r>
          </a:p>
          <a:p>
            <a:pPr algn="just">
              <a:lnSpc>
                <a:spcPct val="200000"/>
              </a:lnSpc>
            </a:pPr>
            <a:r>
              <a:rPr lang="en-US" sz="2000" b="1" i="1" u="sng" dirty="0">
                <a:solidFill>
                  <a:srgbClr val="374151"/>
                </a:solidFill>
                <a:effectLst/>
                <a:latin typeface="+mn-lt"/>
              </a:rPr>
              <a:t>Data Types</a:t>
            </a:r>
            <a:r>
              <a:rPr lang="en-US" sz="2000" b="0" i="0" dirty="0">
                <a:solidFill>
                  <a:srgbClr val="374151"/>
                </a:solidFill>
                <a:effectLst/>
                <a:latin typeface="+mn-lt"/>
              </a:rPr>
              <a:t>: Polars provides a more extensive set of data types compared to Pandas, including advanced data types like Date64, </a:t>
            </a:r>
            <a:r>
              <a:rPr lang="en-US" sz="2000" dirty="0">
                <a:solidFill>
                  <a:srgbClr val="374151"/>
                </a:solidFill>
                <a:latin typeface="+mn-lt"/>
              </a:rPr>
              <a:t>d</a:t>
            </a:r>
            <a:r>
              <a:rPr lang="en-US" sz="2000" b="0" i="0" dirty="0">
                <a:solidFill>
                  <a:srgbClr val="374151"/>
                </a:solidFill>
                <a:effectLst/>
                <a:latin typeface="+mn-lt"/>
              </a:rPr>
              <a:t>atetime, and Interval, as well as support for custom data types, providing greater flexibility for handling diverse data types.</a:t>
            </a:r>
          </a:p>
          <a:p>
            <a:pPr algn="just">
              <a:lnSpc>
                <a:spcPct val="200000"/>
              </a:lnSpc>
            </a:pPr>
            <a:r>
              <a:rPr lang="en-US" sz="2000" b="1" i="1" u="sng" dirty="0">
                <a:solidFill>
                  <a:srgbClr val="374151"/>
                </a:solidFill>
                <a:latin typeface="+mn-lt"/>
              </a:rPr>
              <a:t>Rust advantage</a:t>
            </a:r>
            <a:r>
              <a:rPr lang="en-US" sz="2000" b="1" dirty="0">
                <a:solidFill>
                  <a:srgbClr val="374151"/>
                </a:solidFill>
                <a:latin typeface="+mn-lt"/>
              </a:rPr>
              <a:t>: </a:t>
            </a:r>
            <a:r>
              <a:rPr lang="en-US" sz="2000" dirty="0">
                <a:solidFill>
                  <a:srgbClr val="374151"/>
                </a:solidFill>
                <a:latin typeface="+mn-lt"/>
              </a:rPr>
              <a:t>Since polars is written in Rust, it utilizes the benefits of concurrency which allows parallelism. This enables Polars to use all machine cores while Pandas uses only single core to carry out data processing operations</a:t>
            </a:r>
            <a:r>
              <a:rPr lang="en-US" sz="2000" b="1" dirty="0">
                <a:solidFill>
                  <a:srgbClr val="374151"/>
                </a:solidFill>
                <a:latin typeface="+mn-lt"/>
              </a:rPr>
              <a:t>.</a:t>
            </a:r>
            <a:endParaRPr lang="en-US" sz="2000" b="1" i="0" dirty="0">
              <a:solidFill>
                <a:srgbClr val="374151"/>
              </a:solidFill>
              <a:effectLst/>
              <a:latin typeface="+mn-lt"/>
            </a:endParaRPr>
          </a:p>
          <a:p>
            <a:pPr algn="just"/>
            <a:endParaRPr lang="en-US" sz="2000" b="0" i="0" dirty="0">
              <a:solidFill>
                <a:srgbClr val="374151"/>
              </a:solidFill>
              <a:effectLst/>
            </a:endParaRPr>
          </a:p>
          <a:p>
            <a:endParaRPr lang="en-US" dirty="0"/>
          </a:p>
        </p:txBody>
      </p:sp>
      <p:sp>
        <p:nvSpPr>
          <p:cNvPr id="4" name="Footer Placeholder 3">
            <a:extLst>
              <a:ext uri="{FF2B5EF4-FFF2-40B4-BE49-F238E27FC236}">
                <a16:creationId xmlns:a16="http://schemas.microsoft.com/office/drawing/2014/main" id="{72F36E72-B912-68B6-1971-0118A08BD042}"/>
              </a:ext>
            </a:extLst>
          </p:cNvPr>
          <p:cNvSpPr>
            <a:spLocks noGrp="1"/>
          </p:cNvSpPr>
          <p:nvPr>
            <p:ph type="ftr" sz="quarter" idx="4294967295"/>
          </p:nvPr>
        </p:nvSpPr>
        <p:spPr>
          <a:xfrm>
            <a:off x="3646488" y="6492874"/>
            <a:ext cx="4583112" cy="365125"/>
          </a:xfrm>
        </p:spPr>
        <p:txBody>
          <a:bodyPr/>
          <a:lstStyle/>
          <a:p>
            <a:r>
              <a:rPr lang="en-US" sz="800" dirty="0"/>
              <a:t>https://</a:t>
            </a:r>
            <a:r>
              <a:rPr lang="en-US" sz="800" dirty="0" err="1"/>
              <a:t>www.einblick.ai</a:t>
            </a:r>
            <a:r>
              <a:rPr lang="en-US" sz="800" dirty="0"/>
              <a:t>/tools/what-is-polars-python-compare-pandas/</a:t>
            </a:r>
          </a:p>
        </p:txBody>
      </p:sp>
      <p:pic>
        <p:nvPicPr>
          <p:cNvPr id="5" name="Picture 2" descr="Polars — Dataframes for the new era">
            <a:extLst>
              <a:ext uri="{FF2B5EF4-FFF2-40B4-BE49-F238E27FC236}">
                <a16:creationId xmlns:a16="http://schemas.microsoft.com/office/drawing/2014/main" id="{B481E8EF-A312-91FA-BC7A-686CDABD8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6486" y="5706781"/>
            <a:ext cx="1528242" cy="78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66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67B9-0E47-EEE3-B6E1-6EA336E3E8C8}"/>
              </a:ext>
            </a:extLst>
          </p:cNvPr>
          <p:cNvSpPr>
            <a:spLocks noGrp="1"/>
          </p:cNvSpPr>
          <p:nvPr>
            <p:ph type="title"/>
          </p:nvPr>
        </p:nvSpPr>
        <p:spPr>
          <a:xfrm>
            <a:off x="959002" y="119458"/>
            <a:ext cx="10515600" cy="892628"/>
          </a:xfrm>
        </p:spPr>
        <p:txBody>
          <a:bodyPr>
            <a:normAutofit/>
          </a:bodyPr>
          <a:lstStyle/>
          <a:p>
            <a:pPr algn="ctr"/>
            <a:r>
              <a:rPr lang="en-US" sz="2400" b="1" dirty="0">
                <a:latin typeface="+mj-lt"/>
              </a:rPr>
              <a:t>What makes</a:t>
            </a:r>
            <a:r>
              <a:rPr lang="en-US" sz="2400" b="1" i="0" dirty="0">
                <a:effectLst/>
                <a:latin typeface="+mj-lt"/>
              </a:rPr>
              <a:t> Polars </a:t>
            </a:r>
            <a:r>
              <a:rPr lang="en-US" sz="2400" b="1" dirty="0">
                <a:latin typeface="+mj-lt"/>
              </a:rPr>
              <a:t>faster &amp; more efficient than </a:t>
            </a:r>
            <a:r>
              <a:rPr lang="en-US" sz="2400" b="1" i="0" dirty="0">
                <a:effectLst/>
                <a:latin typeface="+mj-lt"/>
              </a:rPr>
              <a:t>Pandas</a:t>
            </a:r>
            <a:br>
              <a:rPr lang="en-US" sz="2400" b="1" i="0" dirty="0">
                <a:effectLst/>
                <a:latin typeface="+mj-lt"/>
              </a:rPr>
            </a:br>
            <a:endParaRPr lang="en-US" sz="2400" b="1" dirty="0">
              <a:latin typeface="+mj-lt"/>
            </a:endParaRPr>
          </a:p>
        </p:txBody>
      </p:sp>
      <p:sp>
        <p:nvSpPr>
          <p:cNvPr id="3" name="Content Placeholder 2">
            <a:extLst>
              <a:ext uri="{FF2B5EF4-FFF2-40B4-BE49-F238E27FC236}">
                <a16:creationId xmlns:a16="http://schemas.microsoft.com/office/drawing/2014/main" id="{4658C434-9567-E129-9E2C-8691054A57DE}"/>
              </a:ext>
            </a:extLst>
          </p:cNvPr>
          <p:cNvSpPr>
            <a:spLocks noGrp="1"/>
          </p:cNvSpPr>
          <p:nvPr>
            <p:ph idx="1"/>
          </p:nvPr>
        </p:nvSpPr>
        <p:spPr>
          <a:xfrm>
            <a:off x="598715" y="1295400"/>
            <a:ext cx="10515600" cy="4870677"/>
          </a:xfrm>
        </p:spPr>
        <p:txBody>
          <a:bodyPr>
            <a:normAutofit/>
          </a:bodyPr>
          <a:lstStyle/>
          <a:p>
            <a:pPr algn="just">
              <a:lnSpc>
                <a:spcPct val="150000"/>
              </a:lnSpc>
            </a:pPr>
            <a:r>
              <a:rPr lang="en-US" sz="2000" dirty="0">
                <a:latin typeface="+mn-lt"/>
              </a:rPr>
              <a:t>Pandas 2.0 is designed to support Apache Arrow for data memory thus leading to performance improvements</a:t>
            </a:r>
          </a:p>
          <a:p>
            <a:pPr algn="just">
              <a:lnSpc>
                <a:spcPct val="150000"/>
              </a:lnSpc>
            </a:pPr>
            <a:r>
              <a:rPr lang="en-US" sz="2000" dirty="0">
                <a:latin typeface="+mn-lt"/>
              </a:rPr>
              <a:t>However, Polars continues to be faster than Pandas 2.0 based on:</a:t>
            </a:r>
          </a:p>
          <a:p>
            <a:pPr lvl="1" algn="just">
              <a:lnSpc>
                <a:spcPct val="150000"/>
              </a:lnSpc>
            </a:pPr>
            <a:r>
              <a:rPr lang="en-US" sz="2000" b="1" dirty="0">
                <a:latin typeface="+mn-lt"/>
              </a:rPr>
              <a:t>Rust advantage</a:t>
            </a:r>
            <a:r>
              <a:rPr lang="en-US" sz="2000" dirty="0">
                <a:latin typeface="+mn-lt"/>
              </a:rPr>
              <a:t>; Rust’s ability to be compiled into machine code without use of interpreter makes it faster than Python.</a:t>
            </a:r>
          </a:p>
          <a:p>
            <a:pPr lvl="1" algn="just">
              <a:lnSpc>
                <a:spcPct val="150000"/>
              </a:lnSpc>
            </a:pPr>
            <a:r>
              <a:rPr lang="en-US" sz="2000" dirty="0">
                <a:latin typeface="+mn-lt"/>
              </a:rPr>
              <a:t>Parallelism</a:t>
            </a:r>
          </a:p>
          <a:p>
            <a:pPr lvl="1" algn="just">
              <a:lnSpc>
                <a:spcPct val="150000"/>
              </a:lnSpc>
            </a:pPr>
            <a:r>
              <a:rPr lang="en-US" sz="2000" dirty="0">
                <a:latin typeface="+mn-lt"/>
              </a:rPr>
              <a:t>Interoperability (no need to convert data into other types in memory)</a:t>
            </a:r>
          </a:p>
          <a:p>
            <a:pPr lvl="1" algn="just">
              <a:lnSpc>
                <a:spcPct val="150000"/>
              </a:lnSpc>
            </a:pPr>
            <a:r>
              <a:rPr lang="en-US" sz="2000" dirty="0">
                <a:latin typeface="+mn-lt"/>
              </a:rPr>
              <a:t>Query Optimization (lazy &amp; eager)</a:t>
            </a:r>
          </a:p>
          <a:p>
            <a:pPr lvl="1" algn="just">
              <a:lnSpc>
                <a:spcPct val="150000"/>
              </a:lnSpc>
            </a:pPr>
            <a:r>
              <a:rPr lang="en-US" sz="2000" dirty="0">
                <a:latin typeface="+mn-lt"/>
              </a:rPr>
              <a:t>Expressive API ( avoids Pandas apply method which loops over all rows of </a:t>
            </a:r>
            <a:r>
              <a:rPr lang="en-US" sz="2000" dirty="0" err="1">
                <a:latin typeface="+mn-lt"/>
              </a:rPr>
              <a:t>dataframe</a:t>
            </a:r>
            <a:r>
              <a:rPr lang="en-US" sz="2000" dirty="0">
                <a:latin typeface="+mn-lt"/>
              </a:rPr>
              <a:t>)</a:t>
            </a:r>
          </a:p>
          <a:p>
            <a:pPr algn="just">
              <a:lnSpc>
                <a:spcPct val="150000"/>
              </a:lnSpc>
            </a:pPr>
            <a:endParaRPr lang="en-US" sz="2400" dirty="0"/>
          </a:p>
          <a:p>
            <a:endParaRPr lang="en-US" dirty="0"/>
          </a:p>
          <a:p>
            <a:endParaRPr lang="en-US" dirty="0"/>
          </a:p>
        </p:txBody>
      </p:sp>
      <p:pic>
        <p:nvPicPr>
          <p:cNvPr id="4" name="Picture 2" descr="Polars — Dataframes for the new era">
            <a:extLst>
              <a:ext uri="{FF2B5EF4-FFF2-40B4-BE49-F238E27FC236}">
                <a16:creationId xmlns:a16="http://schemas.microsoft.com/office/drawing/2014/main" id="{058A02D5-207A-65EE-2AE0-0DBB9E772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9" y="5998335"/>
            <a:ext cx="1439035" cy="740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025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F409-47E3-3516-32E9-8D16456F5427}"/>
              </a:ext>
            </a:extLst>
          </p:cNvPr>
          <p:cNvSpPr>
            <a:spLocks noGrp="1"/>
          </p:cNvSpPr>
          <p:nvPr>
            <p:ph type="title"/>
          </p:nvPr>
        </p:nvSpPr>
        <p:spPr>
          <a:xfrm>
            <a:off x="838200" y="152964"/>
            <a:ext cx="10515600" cy="365009"/>
          </a:xfrm>
        </p:spPr>
        <p:txBody>
          <a:bodyPr>
            <a:noAutofit/>
          </a:bodyPr>
          <a:lstStyle/>
          <a:p>
            <a:pPr algn="ctr"/>
            <a:r>
              <a:rPr lang="en-US" sz="2800" b="1" dirty="0">
                <a:latin typeface="+mj-lt"/>
              </a:rPr>
              <a:t>Why is Polars so fast</a:t>
            </a:r>
          </a:p>
        </p:txBody>
      </p:sp>
      <p:sp>
        <p:nvSpPr>
          <p:cNvPr id="3" name="Content Placeholder 2">
            <a:extLst>
              <a:ext uri="{FF2B5EF4-FFF2-40B4-BE49-F238E27FC236}">
                <a16:creationId xmlns:a16="http://schemas.microsoft.com/office/drawing/2014/main" id="{AADB3C5E-220B-E91A-7F41-3BE1C1087BAE}"/>
              </a:ext>
            </a:extLst>
          </p:cNvPr>
          <p:cNvSpPr>
            <a:spLocks noGrp="1"/>
          </p:cNvSpPr>
          <p:nvPr>
            <p:ph idx="1"/>
          </p:nvPr>
        </p:nvSpPr>
        <p:spPr>
          <a:xfrm>
            <a:off x="446314" y="1382486"/>
            <a:ext cx="10515600" cy="4794478"/>
          </a:xfrm>
        </p:spPr>
        <p:txBody>
          <a:bodyPr>
            <a:normAutofit/>
          </a:bodyPr>
          <a:lstStyle/>
          <a:p>
            <a:pPr algn="just">
              <a:lnSpc>
                <a:spcPct val="150000"/>
              </a:lnSpc>
            </a:pPr>
            <a:r>
              <a:rPr lang="en-US" sz="2000" b="1" i="1" u="sng" dirty="0">
                <a:latin typeface="+mn-lt"/>
              </a:rPr>
              <a:t>Written in Rust</a:t>
            </a:r>
            <a:r>
              <a:rPr lang="en-US" sz="2000" b="1" dirty="0">
                <a:latin typeface="+mn-lt"/>
              </a:rPr>
              <a:t>: </a:t>
            </a:r>
            <a:r>
              <a:rPr lang="en-US" sz="2000" dirty="0">
                <a:latin typeface="+mn-lt"/>
              </a:rPr>
              <a:t>low level language with minimal runtime &amp; memory related bugs, provides concurrency &amp; parallelism. Pandas is built on python and </a:t>
            </a:r>
            <a:r>
              <a:rPr lang="en-US" sz="2000" dirty="0" err="1">
                <a:latin typeface="+mn-lt"/>
              </a:rPr>
              <a:t>numpy</a:t>
            </a:r>
            <a:r>
              <a:rPr lang="en-US" sz="2000" dirty="0">
                <a:latin typeface="+mn-lt"/>
              </a:rPr>
              <a:t> which makes it slow</a:t>
            </a:r>
          </a:p>
          <a:p>
            <a:pPr algn="just">
              <a:lnSpc>
                <a:spcPct val="150000"/>
              </a:lnSpc>
            </a:pPr>
            <a:r>
              <a:rPr lang="en-US" sz="2000" b="1" i="1" u="sng" dirty="0">
                <a:latin typeface="+mn-lt"/>
              </a:rPr>
              <a:t>Based on Arrow</a:t>
            </a:r>
            <a:r>
              <a:rPr lang="en-US" sz="2000" b="1" dirty="0">
                <a:latin typeface="+mn-lt"/>
              </a:rPr>
              <a:t>: </a:t>
            </a:r>
            <a:r>
              <a:rPr lang="en-US" sz="2000" dirty="0">
                <a:latin typeface="+mn-lt"/>
              </a:rPr>
              <a:t>Apache Arrow is language independent memory format that provides interoperability which:</a:t>
            </a:r>
          </a:p>
          <a:p>
            <a:pPr lvl="1" algn="just">
              <a:lnSpc>
                <a:spcPct val="150000"/>
              </a:lnSpc>
            </a:pPr>
            <a:r>
              <a:rPr lang="en-US" sz="2000" dirty="0">
                <a:latin typeface="+mn-lt"/>
              </a:rPr>
              <a:t>Speeds up performance as it avoids converting data to other formats in data pipeline</a:t>
            </a:r>
          </a:p>
          <a:p>
            <a:pPr lvl="1" algn="just">
              <a:lnSpc>
                <a:spcPct val="150000"/>
              </a:lnSpc>
            </a:pPr>
            <a:r>
              <a:rPr lang="en-US" sz="2000" dirty="0">
                <a:latin typeface="+mn-lt"/>
              </a:rPr>
              <a:t>Arrow standardizes the in-memory data format </a:t>
            </a:r>
          </a:p>
          <a:p>
            <a:pPr lvl="1" algn="just">
              <a:lnSpc>
                <a:spcPct val="150000"/>
              </a:lnSpc>
            </a:pPr>
            <a:r>
              <a:rPr lang="en-US" sz="2000" dirty="0">
                <a:latin typeface="+mn-lt"/>
              </a:rPr>
              <a:t>Arrow is memory efficient - two processes can share the </a:t>
            </a:r>
          </a:p>
          <a:p>
            <a:pPr marL="457200" lvl="1" indent="0" algn="just">
              <a:lnSpc>
                <a:spcPct val="150000"/>
              </a:lnSpc>
              <a:buNone/>
            </a:pPr>
            <a:r>
              <a:rPr lang="en-US" sz="2000" dirty="0">
                <a:latin typeface="+mn-lt"/>
              </a:rPr>
              <a:t>   same data without needing to make a copy. </a:t>
            </a:r>
          </a:p>
          <a:p>
            <a:pPr lvl="1">
              <a:lnSpc>
                <a:spcPct val="150000"/>
              </a:lnSpc>
            </a:pPr>
            <a:endParaRPr lang="en-US" sz="2000" dirty="0"/>
          </a:p>
          <a:p>
            <a:endParaRPr lang="en-US" dirty="0"/>
          </a:p>
        </p:txBody>
      </p:sp>
      <p:pic>
        <p:nvPicPr>
          <p:cNvPr id="5" name="Picture 4" descr="A diagram of a memory&#10;&#10;Description automatically generated">
            <a:extLst>
              <a:ext uri="{FF2B5EF4-FFF2-40B4-BE49-F238E27FC236}">
                <a16:creationId xmlns:a16="http://schemas.microsoft.com/office/drawing/2014/main" id="{A042E1FB-BA31-3925-B899-4BA727004DEB}"/>
              </a:ext>
            </a:extLst>
          </p:cNvPr>
          <p:cNvPicPr>
            <a:picLocks noChangeAspect="1"/>
          </p:cNvPicPr>
          <p:nvPr/>
        </p:nvPicPr>
        <p:blipFill>
          <a:blip r:embed="rId3"/>
          <a:stretch>
            <a:fillRect/>
          </a:stretch>
        </p:blipFill>
        <p:spPr>
          <a:xfrm>
            <a:off x="7377705" y="4223658"/>
            <a:ext cx="4727210" cy="2481378"/>
          </a:xfrm>
          <a:prstGeom prst="rect">
            <a:avLst/>
          </a:prstGeom>
        </p:spPr>
      </p:pic>
    </p:spTree>
    <p:extLst>
      <p:ext uri="{BB962C8B-B14F-4D97-AF65-F5344CB8AC3E}">
        <p14:creationId xmlns:p14="http://schemas.microsoft.com/office/powerpoint/2010/main" val="35947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19A2-C83E-F856-CAA0-A82096B1861E}"/>
              </a:ext>
            </a:extLst>
          </p:cNvPr>
          <p:cNvSpPr>
            <a:spLocks noGrp="1"/>
          </p:cNvSpPr>
          <p:nvPr>
            <p:ph type="title"/>
          </p:nvPr>
        </p:nvSpPr>
        <p:spPr>
          <a:xfrm>
            <a:off x="1057790" y="125730"/>
            <a:ext cx="10064239" cy="670441"/>
          </a:xfrm>
        </p:spPr>
        <p:txBody>
          <a:bodyPr/>
          <a:lstStyle/>
          <a:p>
            <a:pPr algn="ctr"/>
            <a:r>
              <a:rPr lang="en-US" sz="2800" b="1" dirty="0">
                <a:latin typeface="+mj-lt"/>
              </a:rPr>
              <a:t>Apache Arrow Advantage</a:t>
            </a:r>
          </a:p>
        </p:txBody>
      </p:sp>
      <p:sp>
        <p:nvSpPr>
          <p:cNvPr id="3" name="Content Placeholder 2">
            <a:extLst>
              <a:ext uri="{FF2B5EF4-FFF2-40B4-BE49-F238E27FC236}">
                <a16:creationId xmlns:a16="http://schemas.microsoft.com/office/drawing/2014/main" id="{AFBC026A-6F37-EE71-DD13-9B136D8AC3CA}"/>
              </a:ext>
            </a:extLst>
          </p:cNvPr>
          <p:cNvSpPr>
            <a:spLocks noGrp="1"/>
          </p:cNvSpPr>
          <p:nvPr>
            <p:ph idx="1"/>
          </p:nvPr>
        </p:nvSpPr>
        <p:spPr>
          <a:xfrm>
            <a:off x="774898" y="1265176"/>
            <a:ext cx="9921362" cy="4990588"/>
          </a:xfrm>
        </p:spPr>
        <p:txBody>
          <a:bodyPr/>
          <a:lstStyle/>
          <a:p>
            <a:pPr algn="just">
              <a:lnSpc>
                <a:spcPct val="150000"/>
              </a:lnSpc>
            </a:pPr>
            <a:r>
              <a:rPr lang="en-US" sz="1600" dirty="0">
                <a:latin typeface="+mn-lt"/>
              </a:rPr>
              <a:t>Apache arrow contributes to polar’s fast performance</a:t>
            </a:r>
          </a:p>
          <a:p>
            <a:pPr algn="just">
              <a:lnSpc>
                <a:spcPct val="150000"/>
              </a:lnSpc>
            </a:pPr>
            <a:r>
              <a:rPr lang="en-US" sz="1600" b="0" i="0" dirty="0">
                <a:solidFill>
                  <a:srgbClr val="19191C"/>
                </a:solidFill>
                <a:effectLst/>
                <a:highlight>
                  <a:srgbClr val="FFFFFF"/>
                </a:highlight>
                <a:latin typeface="+mn-lt"/>
              </a:rPr>
              <a:t>Arrow was created by Wes McKinney </a:t>
            </a:r>
            <a:r>
              <a:rPr lang="en-US" sz="1600" dirty="0">
                <a:solidFill>
                  <a:srgbClr val="19191C"/>
                </a:solidFill>
                <a:highlight>
                  <a:srgbClr val="FFFFFF"/>
                </a:highlight>
                <a:latin typeface="+mn-lt"/>
              </a:rPr>
              <a:t>to address big datasets issues</a:t>
            </a:r>
            <a:r>
              <a:rPr lang="en-US" sz="1600" b="0" i="0" dirty="0">
                <a:solidFill>
                  <a:srgbClr val="19191C"/>
                </a:solidFill>
                <a:effectLst/>
                <a:highlight>
                  <a:srgbClr val="FFFFFF"/>
                </a:highlight>
                <a:latin typeface="+mn-lt"/>
              </a:rPr>
              <a:t> with pandas</a:t>
            </a:r>
          </a:p>
          <a:p>
            <a:pPr algn="just">
              <a:lnSpc>
                <a:spcPct val="150000"/>
              </a:lnSpc>
            </a:pPr>
            <a:r>
              <a:rPr lang="en-US" sz="1600" b="0" i="0" dirty="0">
                <a:solidFill>
                  <a:srgbClr val="19191C"/>
                </a:solidFill>
                <a:effectLst/>
                <a:highlight>
                  <a:srgbClr val="FFFFFF"/>
                </a:highlight>
                <a:latin typeface="+mn-lt"/>
              </a:rPr>
              <a:t>It is also the backend for pandas 2.0, a more performant version of pandas released in March of this year. </a:t>
            </a:r>
          </a:p>
          <a:p>
            <a:pPr algn="just">
              <a:lnSpc>
                <a:spcPct val="150000"/>
              </a:lnSpc>
            </a:pPr>
            <a:r>
              <a:rPr lang="en-US" sz="1600" dirty="0">
                <a:solidFill>
                  <a:srgbClr val="19191C"/>
                </a:solidFill>
                <a:highlight>
                  <a:srgbClr val="FFFFFF"/>
                </a:highlight>
                <a:latin typeface="+mn-lt"/>
              </a:rPr>
              <a:t>P</a:t>
            </a:r>
            <a:r>
              <a:rPr lang="en-US" sz="1600" b="0" i="0" dirty="0">
                <a:solidFill>
                  <a:srgbClr val="19191C"/>
                </a:solidFill>
                <a:effectLst/>
                <a:highlight>
                  <a:srgbClr val="FFFFFF"/>
                </a:highlight>
                <a:latin typeface="+mn-lt"/>
              </a:rPr>
              <a:t>andas 2.0 is built on </a:t>
            </a:r>
            <a:r>
              <a:rPr lang="en-US" sz="1600" b="0" i="0" dirty="0" err="1">
                <a:solidFill>
                  <a:srgbClr val="19191C"/>
                </a:solidFill>
                <a:effectLst/>
                <a:highlight>
                  <a:srgbClr val="FFFFFF"/>
                </a:highlight>
                <a:latin typeface="+mn-lt"/>
              </a:rPr>
              <a:t>PyArrow</a:t>
            </a:r>
            <a:r>
              <a:rPr lang="en-US" sz="1600" b="0" i="0" dirty="0">
                <a:solidFill>
                  <a:srgbClr val="19191C"/>
                </a:solidFill>
                <a:effectLst/>
                <a:highlight>
                  <a:srgbClr val="FFFFFF"/>
                </a:highlight>
                <a:latin typeface="+mn-lt"/>
              </a:rPr>
              <a:t>, the Polars team built their own Arrow implementation</a:t>
            </a:r>
          </a:p>
          <a:p>
            <a:pPr algn="just">
              <a:lnSpc>
                <a:spcPct val="150000"/>
              </a:lnSpc>
            </a:pPr>
            <a:r>
              <a:rPr lang="en-US" sz="1600" b="0" i="0" dirty="0">
                <a:solidFill>
                  <a:srgbClr val="19191C"/>
                </a:solidFill>
                <a:effectLst/>
                <a:highlight>
                  <a:srgbClr val="FFFFFF"/>
                </a:highlight>
                <a:latin typeface="+mn-lt"/>
              </a:rPr>
              <a:t>Arrow has built-in support for a wider range of data types than pandas. As pandas is based on NumPy, it is excellent at handling integer and float columns, but struggles with other data types. </a:t>
            </a:r>
          </a:p>
          <a:p>
            <a:pPr algn="just">
              <a:lnSpc>
                <a:spcPct val="150000"/>
              </a:lnSpc>
            </a:pPr>
            <a:r>
              <a:rPr lang="en-US" sz="1600" b="0" i="0" u="none" strike="noStrike" dirty="0">
                <a:solidFill>
                  <a:srgbClr val="19191C"/>
                </a:solidFill>
                <a:effectLst/>
                <a:highlight>
                  <a:srgbClr val="FFFFFF"/>
                </a:highlight>
                <a:latin typeface="+mn-lt"/>
              </a:rPr>
              <a:t>In contrast</a:t>
            </a:r>
            <a:r>
              <a:rPr lang="en-US" sz="1600" b="0" i="0" dirty="0">
                <a:solidFill>
                  <a:srgbClr val="19191C"/>
                </a:solidFill>
                <a:effectLst/>
                <a:highlight>
                  <a:srgbClr val="FFFFFF"/>
                </a:highlight>
                <a:latin typeface="+mn-lt"/>
              </a:rPr>
              <a:t>, Arrow has support for datetime, </a:t>
            </a:r>
            <a:r>
              <a:rPr lang="en-US" sz="1600" b="0" i="0" dirty="0" err="1">
                <a:solidFill>
                  <a:srgbClr val="19191C"/>
                </a:solidFill>
                <a:effectLst/>
                <a:highlight>
                  <a:srgbClr val="FFFFFF"/>
                </a:highlight>
                <a:latin typeface="+mn-lt"/>
              </a:rPr>
              <a:t>boolean</a:t>
            </a:r>
            <a:r>
              <a:rPr lang="en-US" sz="1600" b="0" i="0" dirty="0">
                <a:solidFill>
                  <a:srgbClr val="19191C"/>
                </a:solidFill>
                <a:effectLst/>
                <a:highlight>
                  <a:srgbClr val="FFFFFF"/>
                </a:highlight>
                <a:latin typeface="+mn-lt"/>
              </a:rPr>
              <a:t>, binary, and even complex column types, such as those containing lists. In addition, Arrow is able to natively handle missing data, which requires a workaround in NumPy.</a:t>
            </a:r>
          </a:p>
          <a:p>
            <a:pPr algn="just">
              <a:lnSpc>
                <a:spcPct val="150000"/>
              </a:lnSpc>
            </a:pPr>
            <a:r>
              <a:rPr lang="en-US" sz="1600" b="0" i="0" dirty="0">
                <a:solidFill>
                  <a:srgbClr val="19191C"/>
                </a:solidFill>
                <a:effectLst/>
                <a:highlight>
                  <a:srgbClr val="FFFFFF"/>
                </a:highlight>
                <a:latin typeface="+mn-lt"/>
              </a:rPr>
              <a:t>Finally, Arrow uses columnar data storage, which means that, regardless of the data type, all columns are stored in a continuous block of memory. This not only makes parallelism easier, but also makes data retrieval faster.</a:t>
            </a:r>
          </a:p>
          <a:p>
            <a:pPr algn="just">
              <a:lnSpc>
                <a:spcPct val="150000"/>
              </a:lnSpc>
            </a:pPr>
            <a:endParaRPr lang="en-US" sz="2000" b="0" i="0" dirty="0">
              <a:solidFill>
                <a:srgbClr val="19191C"/>
              </a:solidFill>
              <a:effectLst/>
              <a:highlight>
                <a:srgbClr val="FFFFFF"/>
              </a:highlight>
              <a:latin typeface="+mn-lt"/>
            </a:endParaRPr>
          </a:p>
          <a:p>
            <a:endParaRPr lang="en-US" sz="2000" dirty="0">
              <a:latin typeface="+mn-lt"/>
            </a:endParaRPr>
          </a:p>
        </p:txBody>
      </p:sp>
    </p:spTree>
    <p:extLst>
      <p:ext uri="{BB962C8B-B14F-4D97-AF65-F5344CB8AC3E}">
        <p14:creationId xmlns:p14="http://schemas.microsoft.com/office/powerpoint/2010/main" val="1236031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56A0-183F-43BC-7E4E-A230F482E82B}"/>
              </a:ext>
            </a:extLst>
          </p:cNvPr>
          <p:cNvSpPr>
            <a:spLocks noGrp="1"/>
          </p:cNvSpPr>
          <p:nvPr>
            <p:ph type="title"/>
          </p:nvPr>
        </p:nvSpPr>
        <p:spPr>
          <a:xfrm>
            <a:off x="818548" y="142697"/>
            <a:ext cx="10515600" cy="886732"/>
          </a:xfrm>
        </p:spPr>
        <p:txBody>
          <a:bodyPr>
            <a:normAutofit/>
          </a:bodyPr>
          <a:lstStyle/>
          <a:p>
            <a:pPr algn="ctr"/>
            <a:r>
              <a:rPr lang="en-US" sz="2800" b="1" dirty="0">
                <a:latin typeface="+mj-lt"/>
              </a:rPr>
              <a:t>Why is Polars so fast</a:t>
            </a:r>
          </a:p>
        </p:txBody>
      </p:sp>
      <p:sp>
        <p:nvSpPr>
          <p:cNvPr id="3" name="Content Placeholder 2">
            <a:extLst>
              <a:ext uri="{FF2B5EF4-FFF2-40B4-BE49-F238E27FC236}">
                <a16:creationId xmlns:a16="http://schemas.microsoft.com/office/drawing/2014/main" id="{07E601DE-A2D9-9468-E19E-AF8A33B45ACB}"/>
              </a:ext>
            </a:extLst>
          </p:cNvPr>
          <p:cNvSpPr>
            <a:spLocks noGrp="1"/>
          </p:cNvSpPr>
          <p:nvPr>
            <p:ph idx="1"/>
          </p:nvPr>
        </p:nvSpPr>
        <p:spPr>
          <a:xfrm>
            <a:off x="272142" y="1284514"/>
            <a:ext cx="10515600" cy="4838020"/>
          </a:xfrm>
        </p:spPr>
        <p:txBody>
          <a:bodyPr>
            <a:normAutofit fontScale="92500" lnSpcReduction="20000"/>
          </a:bodyPr>
          <a:lstStyle/>
          <a:p>
            <a:pPr algn="just">
              <a:lnSpc>
                <a:spcPct val="200000"/>
              </a:lnSpc>
            </a:pPr>
            <a:r>
              <a:rPr lang="en-US" sz="1800" dirty="0">
                <a:latin typeface="+mn-lt"/>
              </a:rPr>
              <a:t>Pandas 2.0 is built on </a:t>
            </a:r>
            <a:r>
              <a:rPr lang="en-US" sz="1800" dirty="0" err="1">
                <a:latin typeface="+mn-lt"/>
              </a:rPr>
              <a:t>PyArrow</a:t>
            </a:r>
            <a:r>
              <a:rPr lang="en-US" sz="1800" dirty="0">
                <a:latin typeface="+mn-lt"/>
              </a:rPr>
              <a:t> but Polars has its own implementation of Arrow</a:t>
            </a:r>
          </a:p>
          <a:p>
            <a:pPr algn="just">
              <a:lnSpc>
                <a:spcPct val="200000"/>
              </a:lnSpc>
            </a:pPr>
            <a:r>
              <a:rPr lang="en-US" sz="1800" dirty="0">
                <a:latin typeface="+mn-lt"/>
              </a:rPr>
              <a:t>Arrow has built-in support for wide range of data types than pandas</a:t>
            </a:r>
          </a:p>
          <a:p>
            <a:pPr algn="just">
              <a:lnSpc>
                <a:spcPct val="200000"/>
              </a:lnSpc>
            </a:pPr>
            <a:r>
              <a:rPr lang="en-US" sz="1800" dirty="0">
                <a:latin typeface="+mn-lt"/>
              </a:rPr>
              <a:t>Pandas is built on NumPy, it supports integer &amp; float only with ease</a:t>
            </a:r>
          </a:p>
          <a:p>
            <a:pPr algn="just">
              <a:lnSpc>
                <a:spcPct val="200000"/>
              </a:lnSpc>
            </a:pPr>
            <a:r>
              <a:rPr lang="en-US" sz="1800" dirty="0">
                <a:latin typeface="+mn-lt"/>
              </a:rPr>
              <a:t>Polars’ Arrow supports datetime, </a:t>
            </a:r>
            <a:r>
              <a:rPr lang="en-US" sz="1800" dirty="0" err="1">
                <a:latin typeface="+mn-lt"/>
              </a:rPr>
              <a:t>boolean</a:t>
            </a:r>
            <a:r>
              <a:rPr lang="en-US" sz="1800" dirty="0">
                <a:latin typeface="+mn-lt"/>
              </a:rPr>
              <a:t>, binary and lists datatypes</a:t>
            </a:r>
          </a:p>
          <a:p>
            <a:pPr algn="just">
              <a:lnSpc>
                <a:spcPct val="200000"/>
              </a:lnSpc>
            </a:pPr>
            <a:r>
              <a:rPr lang="en-US" sz="1800" dirty="0">
                <a:latin typeface="+mn-lt"/>
              </a:rPr>
              <a:t>Arrow can handle missing data which requires imputation in </a:t>
            </a:r>
          </a:p>
          <a:p>
            <a:pPr marL="0" indent="0" algn="just">
              <a:lnSpc>
                <a:spcPct val="200000"/>
              </a:lnSpc>
              <a:buNone/>
            </a:pPr>
            <a:r>
              <a:rPr lang="en-US" sz="1800" dirty="0">
                <a:latin typeface="+mn-lt"/>
              </a:rPr>
              <a:t>         pandas </a:t>
            </a:r>
            <a:r>
              <a:rPr lang="en-US" sz="1800" dirty="0" err="1">
                <a:latin typeface="+mn-lt"/>
              </a:rPr>
              <a:t>numpy</a:t>
            </a:r>
            <a:endParaRPr lang="en-US" sz="1800" dirty="0">
              <a:latin typeface="+mn-lt"/>
            </a:endParaRPr>
          </a:p>
          <a:p>
            <a:pPr algn="just">
              <a:lnSpc>
                <a:spcPct val="200000"/>
              </a:lnSpc>
            </a:pPr>
            <a:r>
              <a:rPr lang="en-US" sz="1800" dirty="0">
                <a:latin typeface="+mn-lt"/>
              </a:rPr>
              <a:t>Polars Arrow memory uses columnar data storage which stores </a:t>
            </a:r>
          </a:p>
          <a:p>
            <a:pPr marL="0" indent="0" algn="just">
              <a:lnSpc>
                <a:spcPct val="200000"/>
              </a:lnSpc>
              <a:buNone/>
            </a:pPr>
            <a:r>
              <a:rPr lang="en-US" sz="1800" dirty="0">
                <a:latin typeface="+mn-lt"/>
              </a:rPr>
              <a:t>          all columns in a continuous block of memory regardless of data type</a:t>
            </a:r>
          </a:p>
          <a:p>
            <a:pPr algn="just">
              <a:lnSpc>
                <a:spcPct val="200000"/>
              </a:lnSpc>
            </a:pPr>
            <a:r>
              <a:rPr lang="en-US" sz="1800" dirty="0">
                <a:latin typeface="+mn-lt"/>
              </a:rPr>
              <a:t>This supports both parallelism and faster data retrieval</a:t>
            </a:r>
          </a:p>
          <a:p>
            <a:endParaRPr lang="en-US" dirty="0"/>
          </a:p>
          <a:p>
            <a:endParaRPr lang="en-US" dirty="0"/>
          </a:p>
        </p:txBody>
      </p:sp>
      <p:pic>
        <p:nvPicPr>
          <p:cNvPr id="4" name="Picture 2" descr="Polars — Dataframes for the new era">
            <a:extLst>
              <a:ext uri="{FF2B5EF4-FFF2-40B4-BE49-F238E27FC236}">
                <a16:creationId xmlns:a16="http://schemas.microsoft.com/office/drawing/2014/main" id="{12F92F64-F6D3-069D-E156-AC369B67A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2685" y="5962807"/>
            <a:ext cx="1462927" cy="752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nchmarking Performance: Polars vs. Vaex vs. Pandas | by Asimandia | Medium">
            <a:extLst>
              <a:ext uri="{FF2B5EF4-FFF2-40B4-BE49-F238E27FC236}">
                <a16:creationId xmlns:a16="http://schemas.microsoft.com/office/drawing/2014/main" id="{335AF212-CBBA-CDE6-90DA-B5F1281FA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998" y="1758960"/>
            <a:ext cx="5043613" cy="3814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54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9352-5867-13A7-8941-31DC78D6378D}"/>
              </a:ext>
            </a:extLst>
          </p:cNvPr>
          <p:cNvSpPr>
            <a:spLocks noGrp="1"/>
          </p:cNvSpPr>
          <p:nvPr>
            <p:ph type="title"/>
          </p:nvPr>
        </p:nvSpPr>
        <p:spPr>
          <a:xfrm>
            <a:off x="820964" y="155496"/>
            <a:ext cx="10515600" cy="584733"/>
          </a:xfrm>
        </p:spPr>
        <p:txBody>
          <a:bodyPr>
            <a:normAutofit/>
          </a:bodyPr>
          <a:lstStyle/>
          <a:p>
            <a:pPr algn="ctr"/>
            <a:r>
              <a:rPr lang="en-US" sz="2800" b="1" dirty="0"/>
              <a:t>Rust Advantage</a:t>
            </a:r>
          </a:p>
        </p:txBody>
      </p:sp>
      <p:sp>
        <p:nvSpPr>
          <p:cNvPr id="3" name="Content Placeholder 2">
            <a:extLst>
              <a:ext uri="{FF2B5EF4-FFF2-40B4-BE49-F238E27FC236}">
                <a16:creationId xmlns:a16="http://schemas.microsoft.com/office/drawing/2014/main" id="{F2383F49-D082-832C-B96B-D96512710FA4}"/>
              </a:ext>
            </a:extLst>
          </p:cNvPr>
          <p:cNvSpPr>
            <a:spLocks noGrp="1"/>
          </p:cNvSpPr>
          <p:nvPr>
            <p:ph idx="1"/>
          </p:nvPr>
        </p:nvSpPr>
        <p:spPr>
          <a:xfrm>
            <a:off x="544285" y="1546093"/>
            <a:ext cx="10515600" cy="4827133"/>
          </a:xfrm>
        </p:spPr>
        <p:txBody>
          <a:bodyPr>
            <a:noAutofit/>
          </a:bodyPr>
          <a:lstStyle/>
          <a:p>
            <a:pPr algn="just">
              <a:lnSpc>
                <a:spcPct val="200000"/>
              </a:lnSpc>
            </a:pPr>
            <a:r>
              <a:rPr lang="en-US" sz="1800" b="1" i="1" u="sng" dirty="0">
                <a:latin typeface="+mn-lt"/>
              </a:rPr>
              <a:t>Performance</a:t>
            </a:r>
            <a:r>
              <a:rPr lang="en-US" sz="1800" b="1" dirty="0">
                <a:latin typeface="+mn-lt"/>
              </a:rPr>
              <a:t>: </a:t>
            </a:r>
            <a:r>
              <a:rPr lang="en-US" sz="1800" dirty="0">
                <a:latin typeface="+mn-lt"/>
              </a:rPr>
              <a:t>Rust is blazingly fast and memory-efficient: with no runtime or garbage collector, it can power performance-critical services, run on embedded devices, and easily integrate with other languages. </a:t>
            </a:r>
          </a:p>
          <a:p>
            <a:pPr algn="just">
              <a:lnSpc>
                <a:spcPct val="200000"/>
              </a:lnSpc>
            </a:pPr>
            <a:r>
              <a:rPr lang="en-US" sz="1800" b="1" i="1" u="sng" dirty="0">
                <a:latin typeface="+mn-lt"/>
              </a:rPr>
              <a:t>Reliability</a:t>
            </a:r>
            <a:r>
              <a:rPr lang="en-US" sz="1800" b="1" dirty="0">
                <a:latin typeface="+mn-lt"/>
              </a:rPr>
              <a:t>: </a:t>
            </a:r>
            <a:r>
              <a:rPr lang="en-US" sz="1800" dirty="0">
                <a:latin typeface="+mn-lt"/>
              </a:rPr>
              <a:t>Rust’s rich type system and ownership model guarantee memory-safety and thread-safety — enabling you to eliminate many classes of bugs at compile-time</a:t>
            </a:r>
          </a:p>
          <a:p>
            <a:pPr algn="just">
              <a:lnSpc>
                <a:spcPct val="200000"/>
              </a:lnSpc>
            </a:pPr>
            <a:r>
              <a:rPr lang="en-US" sz="1800" b="1" i="1" u="sng" dirty="0">
                <a:latin typeface="+mn-lt"/>
              </a:rPr>
              <a:t>Productivity</a:t>
            </a:r>
            <a:r>
              <a:rPr lang="en-US" sz="1800" b="1" dirty="0">
                <a:latin typeface="+mn-lt"/>
              </a:rPr>
              <a:t>: </a:t>
            </a:r>
            <a:r>
              <a:rPr lang="en-US" sz="1800" dirty="0">
                <a:latin typeface="+mn-lt"/>
              </a:rPr>
              <a:t>Rust has great documentation, a friendly compiler with useful error messages, and top-notch tooling — an integrated package manager and build tool, smart multi-editor support with auto-completion and type inspections, an auto-formatter, and more</a:t>
            </a:r>
          </a:p>
        </p:txBody>
      </p:sp>
      <p:sp>
        <p:nvSpPr>
          <p:cNvPr id="4" name="Footer Placeholder 3">
            <a:extLst>
              <a:ext uri="{FF2B5EF4-FFF2-40B4-BE49-F238E27FC236}">
                <a16:creationId xmlns:a16="http://schemas.microsoft.com/office/drawing/2014/main" id="{00EBE2A5-E7E9-569D-4DBC-7D81C046D6E7}"/>
              </a:ext>
            </a:extLst>
          </p:cNvPr>
          <p:cNvSpPr>
            <a:spLocks noGrp="1"/>
          </p:cNvSpPr>
          <p:nvPr>
            <p:ph type="ftr" sz="quarter" idx="4294967295"/>
          </p:nvPr>
        </p:nvSpPr>
        <p:spPr>
          <a:xfrm>
            <a:off x="4038600" y="6373226"/>
            <a:ext cx="4114800" cy="365125"/>
          </a:xfrm>
        </p:spPr>
        <p:txBody>
          <a:bodyPr/>
          <a:lstStyle/>
          <a:p>
            <a:r>
              <a:rPr lang="en-US" sz="900" dirty="0"/>
              <a:t>https://</a:t>
            </a:r>
            <a:r>
              <a:rPr lang="en-US" sz="900" dirty="0" err="1"/>
              <a:t>www.rust-lang.org</a:t>
            </a:r>
            <a:r>
              <a:rPr lang="en-US" sz="900" dirty="0"/>
              <a:t>/</a:t>
            </a:r>
          </a:p>
        </p:txBody>
      </p:sp>
      <p:pic>
        <p:nvPicPr>
          <p:cNvPr id="5" name="Picture 4" descr="A white lines in a shape of a bear&#10;&#10;Description automatically generated">
            <a:extLst>
              <a:ext uri="{FF2B5EF4-FFF2-40B4-BE49-F238E27FC236}">
                <a16:creationId xmlns:a16="http://schemas.microsoft.com/office/drawing/2014/main" id="{D6E27D7E-C5D0-2A2B-6A63-60FDA55EEF2D}"/>
              </a:ext>
            </a:extLst>
          </p:cNvPr>
          <p:cNvPicPr>
            <a:picLocks noChangeAspect="1"/>
          </p:cNvPicPr>
          <p:nvPr/>
        </p:nvPicPr>
        <p:blipFill>
          <a:blip r:embed="rId2"/>
          <a:stretch>
            <a:fillRect/>
          </a:stretch>
        </p:blipFill>
        <p:spPr>
          <a:xfrm>
            <a:off x="10820400" y="6043949"/>
            <a:ext cx="1032329" cy="658555"/>
          </a:xfrm>
          <a:prstGeom prst="rect">
            <a:avLst/>
          </a:prstGeom>
        </p:spPr>
      </p:pic>
      <p:pic>
        <p:nvPicPr>
          <p:cNvPr id="7170" name="Picture 2" descr="Rust for Beginners – Get Started with the Most Loved Programming Language">
            <a:extLst>
              <a:ext uri="{FF2B5EF4-FFF2-40B4-BE49-F238E27FC236}">
                <a16:creationId xmlns:a16="http://schemas.microsoft.com/office/drawing/2014/main" id="{C17B98AE-17F0-F45F-87CB-C2FF561FE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114" y="5502140"/>
            <a:ext cx="2226129" cy="120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87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4F3D-71E0-BC79-5CC5-7764A48FD1D5}"/>
              </a:ext>
            </a:extLst>
          </p:cNvPr>
          <p:cNvSpPr>
            <a:spLocks noGrp="1"/>
          </p:cNvSpPr>
          <p:nvPr>
            <p:ph type="title"/>
          </p:nvPr>
        </p:nvSpPr>
        <p:spPr>
          <a:xfrm>
            <a:off x="724806" y="104032"/>
            <a:ext cx="10515600" cy="745837"/>
          </a:xfrm>
        </p:spPr>
        <p:txBody>
          <a:bodyPr>
            <a:normAutofit/>
          </a:bodyPr>
          <a:lstStyle/>
          <a:p>
            <a:pPr algn="ctr"/>
            <a:r>
              <a:rPr lang="en-US" sz="2800" b="1" dirty="0">
                <a:latin typeface="+mj-lt"/>
              </a:rPr>
              <a:t>Why use Polars over Pandas</a:t>
            </a:r>
          </a:p>
        </p:txBody>
      </p:sp>
      <p:sp>
        <p:nvSpPr>
          <p:cNvPr id="3" name="Content Placeholder 2">
            <a:extLst>
              <a:ext uri="{FF2B5EF4-FFF2-40B4-BE49-F238E27FC236}">
                <a16:creationId xmlns:a16="http://schemas.microsoft.com/office/drawing/2014/main" id="{CF1B2890-435B-6C2A-15C2-A4822D02F5BA}"/>
              </a:ext>
            </a:extLst>
          </p:cNvPr>
          <p:cNvSpPr>
            <a:spLocks noGrp="1"/>
          </p:cNvSpPr>
          <p:nvPr>
            <p:ph idx="1"/>
          </p:nvPr>
        </p:nvSpPr>
        <p:spPr>
          <a:xfrm>
            <a:off x="528863" y="1611086"/>
            <a:ext cx="10515600" cy="4780849"/>
          </a:xfrm>
        </p:spPr>
        <p:txBody>
          <a:bodyPr>
            <a:normAutofit fontScale="47500" lnSpcReduction="20000"/>
          </a:bodyPr>
          <a:lstStyle/>
          <a:p>
            <a:pPr algn="just">
              <a:lnSpc>
                <a:spcPct val="220000"/>
              </a:lnSpc>
            </a:pPr>
            <a:r>
              <a:rPr lang="en-US" sz="3300" dirty="0">
                <a:latin typeface="+mn-lt"/>
              </a:rPr>
              <a:t>Polars memory requirement for data operations is much smaller than Pandas</a:t>
            </a:r>
          </a:p>
          <a:p>
            <a:pPr algn="just">
              <a:lnSpc>
                <a:spcPct val="220000"/>
              </a:lnSpc>
            </a:pPr>
            <a:r>
              <a:rPr lang="en-US" sz="3300" dirty="0">
                <a:latin typeface="+mn-lt"/>
              </a:rPr>
              <a:t>Pandas require 5 to 10 times as much RAM as the size of a dataset</a:t>
            </a:r>
          </a:p>
          <a:p>
            <a:pPr algn="just">
              <a:lnSpc>
                <a:spcPct val="220000"/>
              </a:lnSpc>
            </a:pPr>
            <a:r>
              <a:rPr lang="en-US" sz="3300" dirty="0">
                <a:latin typeface="+mn-lt"/>
              </a:rPr>
              <a:t>Polars require 2 to 4 times as much RAM as the size of the dataset</a:t>
            </a:r>
          </a:p>
          <a:p>
            <a:pPr algn="just">
              <a:lnSpc>
                <a:spcPct val="220000"/>
              </a:lnSpc>
            </a:pPr>
            <a:r>
              <a:rPr lang="en-US" sz="3300" dirty="0">
                <a:latin typeface="+mn-lt"/>
              </a:rPr>
              <a:t>Polars is 10 and 100 times faster than Pandas for operations</a:t>
            </a:r>
          </a:p>
          <a:p>
            <a:pPr algn="just">
              <a:lnSpc>
                <a:spcPct val="220000"/>
              </a:lnSpc>
            </a:pPr>
            <a:r>
              <a:rPr lang="en-US" sz="3300" dirty="0">
                <a:latin typeface="+mn-lt"/>
              </a:rPr>
              <a:t>Polars was benchmarked against other solutions using TPCH benchmark</a:t>
            </a:r>
          </a:p>
          <a:p>
            <a:pPr algn="just">
              <a:lnSpc>
                <a:spcPct val="220000"/>
              </a:lnSpc>
            </a:pPr>
            <a:r>
              <a:rPr lang="en-US" sz="3300" dirty="0">
                <a:latin typeface="+mn-lt"/>
              </a:rPr>
              <a:t>The benchmark results showed Polars had performance gains over others  due to its </a:t>
            </a:r>
          </a:p>
          <a:p>
            <a:pPr marL="0" indent="0" algn="just">
              <a:lnSpc>
                <a:spcPct val="220000"/>
              </a:lnSpc>
              <a:buNone/>
            </a:pPr>
            <a:r>
              <a:rPr lang="en-US" sz="3300" dirty="0">
                <a:latin typeface="+mn-lt"/>
              </a:rPr>
              <a:t>           parallel execution engine, vectorization with SIMD(single instruction multiple data) protocol</a:t>
            </a:r>
          </a:p>
          <a:p>
            <a:pPr algn="just">
              <a:lnSpc>
                <a:spcPct val="220000"/>
              </a:lnSpc>
            </a:pPr>
            <a:r>
              <a:rPr lang="en-US" sz="3300" dirty="0">
                <a:latin typeface="+mn-lt"/>
              </a:rPr>
              <a:t>The results of the benchmark showed Polars can achieve 30x performance gains over pandas</a:t>
            </a:r>
          </a:p>
          <a:p>
            <a:endParaRPr lang="en-US" dirty="0"/>
          </a:p>
        </p:txBody>
      </p:sp>
      <p:pic>
        <p:nvPicPr>
          <p:cNvPr id="4" name="Picture 2" descr="Polars — Dataframes for the new era">
            <a:extLst>
              <a:ext uri="{FF2B5EF4-FFF2-40B4-BE49-F238E27FC236}">
                <a16:creationId xmlns:a16="http://schemas.microsoft.com/office/drawing/2014/main" id="{8410AB68-8E8A-FD74-4709-5110257AA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5971" y="6046796"/>
            <a:ext cx="1299642" cy="6685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e chart with a number of numbers&#10;&#10;Description automatically generated with medium confidence">
            <a:extLst>
              <a:ext uri="{FF2B5EF4-FFF2-40B4-BE49-F238E27FC236}">
                <a16:creationId xmlns:a16="http://schemas.microsoft.com/office/drawing/2014/main" id="{70BD8AAC-A8E2-490F-A319-019A954992FC}"/>
              </a:ext>
            </a:extLst>
          </p:cNvPr>
          <p:cNvPicPr>
            <a:picLocks noChangeAspect="1"/>
          </p:cNvPicPr>
          <p:nvPr/>
        </p:nvPicPr>
        <p:blipFill>
          <a:blip r:embed="rId4"/>
          <a:stretch>
            <a:fillRect/>
          </a:stretch>
        </p:blipFill>
        <p:spPr>
          <a:xfrm>
            <a:off x="8258674" y="1113002"/>
            <a:ext cx="3296364" cy="3842656"/>
          </a:xfrm>
          <a:prstGeom prst="rect">
            <a:avLst/>
          </a:prstGeom>
        </p:spPr>
      </p:pic>
    </p:spTree>
    <p:extLst>
      <p:ext uri="{BB962C8B-B14F-4D97-AF65-F5344CB8AC3E}">
        <p14:creationId xmlns:p14="http://schemas.microsoft.com/office/powerpoint/2010/main" val="1604845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2BEE5-5370-32C2-2400-A8BF0256DD8F}"/>
              </a:ext>
            </a:extLst>
          </p:cNvPr>
          <p:cNvSpPr>
            <a:spLocks noGrp="1"/>
          </p:cNvSpPr>
          <p:nvPr>
            <p:ph type="title"/>
          </p:nvPr>
        </p:nvSpPr>
        <p:spPr>
          <a:xfrm>
            <a:off x="1057790" y="160020"/>
            <a:ext cx="10064239" cy="636151"/>
          </a:xfrm>
        </p:spPr>
        <p:txBody>
          <a:bodyPr/>
          <a:lstStyle/>
          <a:p>
            <a:pPr algn="ctr"/>
            <a:r>
              <a:rPr lang="en-US" sz="2400" b="1" dirty="0">
                <a:latin typeface="+mj-lt"/>
              </a:rPr>
              <a:t>Poll Question</a:t>
            </a:r>
          </a:p>
        </p:txBody>
      </p:sp>
      <p:sp>
        <p:nvSpPr>
          <p:cNvPr id="3" name="Content Placeholder 2">
            <a:extLst>
              <a:ext uri="{FF2B5EF4-FFF2-40B4-BE49-F238E27FC236}">
                <a16:creationId xmlns:a16="http://schemas.microsoft.com/office/drawing/2014/main" id="{A7B2842F-EE99-08D8-0B43-0AF4207E8C9C}"/>
              </a:ext>
            </a:extLst>
          </p:cNvPr>
          <p:cNvSpPr>
            <a:spLocks noGrp="1"/>
          </p:cNvSpPr>
          <p:nvPr>
            <p:ph idx="1"/>
          </p:nvPr>
        </p:nvSpPr>
        <p:spPr/>
        <p:txBody>
          <a:bodyPr/>
          <a:lstStyle/>
          <a:p>
            <a:pPr algn="just">
              <a:lnSpc>
                <a:spcPct val="200000"/>
              </a:lnSpc>
            </a:pPr>
            <a:r>
              <a:rPr lang="en-US" sz="2000" dirty="0">
                <a:latin typeface="+mn-lt"/>
              </a:rPr>
              <a:t>Which programming language polars is built on? (single selection)</a:t>
            </a:r>
          </a:p>
          <a:p>
            <a:pPr lvl="1" algn="just">
              <a:lnSpc>
                <a:spcPct val="200000"/>
              </a:lnSpc>
              <a:buFont typeface="Wingdings" pitchFamily="2" charset="77"/>
              <a:buChar char="§"/>
            </a:pPr>
            <a:r>
              <a:rPr lang="en-US" sz="2000" dirty="0">
                <a:latin typeface="+mn-lt"/>
              </a:rPr>
              <a:t>R</a:t>
            </a:r>
          </a:p>
          <a:p>
            <a:pPr lvl="1" algn="just">
              <a:lnSpc>
                <a:spcPct val="200000"/>
              </a:lnSpc>
              <a:buFont typeface="Wingdings" pitchFamily="2" charset="77"/>
              <a:buChar char="§"/>
            </a:pPr>
            <a:r>
              <a:rPr lang="en-US" sz="2000" dirty="0">
                <a:latin typeface="+mn-lt"/>
              </a:rPr>
              <a:t>Java</a:t>
            </a:r>
          </a:p>
          <a:p>
            <a:pPr lvl="1" algn="just">
              <a:lnSpc>
                <a:spcPct val="200000"/>
              </a:lnSpc>
              <a:buFont typeface="Wingdings" pitchFamily="2" charset="77"/>
              <a:buChar char="§"/>
            </a:pPr>
            <a:r>
              <a:rPr lang="en-US" sz="2000" dirty="0">
                <a:latin typeface="+mn-lt"/>
              </a:rPr>
              <a:t>Rust</a:t>
            </a:r>
          </a:p>
          <a:p>
            <a:pPr lvl="1" algn="just">
              <a:lnSpc>
                <a:spcPct val="200000"/>
              </a:lnSpc>
              <a:buFont typeface="Wingdings" pitchFamily="2" charset="77"/>
              <a:buChar char="§"/>
            </a:pPr>
            <a:r>
              <a:rPr lang="en-US" sz="2000" dirty="0" err="1">
                <a:latin typeface="+mn-lt"/>
              </a:rPr>
              <a:t>Javascript</a:t>
            </a:r>
            <a:r>
              <a:rPr lang="en-US" sz="2000" dirty="0">
                <a:latin typeface="+mn-lt"/>
              </a:rPr>
              <a:t> </a:t>
            </a:r>
          </a:p>
        </p:txBody>
      </p:sp>
    </p:spTree>
    <p:extLst>
      <p:ext uri="{BB962C8B-B14F-4D97-AF65-F5344CB8AC3E}">
        <p14:creationId xmlns:p14="http://schemas.microsoft.com/office/powerpoint/2010/main" val="111101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5CE20-F27F-8545-99A0-279A8CAB6AEB}"/>
              </a:ext>
            </a:extLst>
          </p:cNvPr>
          <p:cNvSpPr>
            <a:spLocks noGrp="1"/>
          </p:cNvSpPr>
          <p:nvPr>
            <p:ph type="title"/>
          </p:nvPr>
        </p:nvSpPr>
        <p:spPr>
          <a:xfrm>
            <a:off x="838200" y="155496"/>
            <a:ext cx="10515600" cy="832304"/>
          </a:xfrm>
        </p:spPr>
        <p:txBody>
          <a:bodyPr>
            <a:normAutofit/>
          </a:bodyPr>
          <a:lstStyle/>
          <a:p>
            <a:pPr algn="ctr"/>
            <a:r>
              <a:rPr lang="en-US" sz="2800" b="1" dirty="0">
                <a:latin typeface="+mj-lt"/>
              </a:rPr>
              <a:t>Why Polars is efficient for large datasets</a:t>
            </a:r>
          </a:p>
        </p:txBody>
      </p:sp>
      <p:sp>
        <p:nvSpPr>
          <p:cNvPr id="3" name="Content Placeholder 2">
            <a:extLst>
              <a:ext uri="{FF2B5EF4-FFF2-40B4-BE49-F238E27FC236}">
                <a16:creationId xmlns:a16="http://schemas.microsoft.com/office/drawing/2014/main" id="{08DE05BF-911E-07E4-D833-F6770F5DBFDE}"/>
              </a:ext>
            </a:extLst>
          </p:cNvPr>
          <p:cNvSpPr>
            <a:spLocks noGrp="1"/>
          </p:cNvSpPr>
          <p:nvPr>
            <p:ph idx="1"/>
          </p:nvPr>
        </p:nvSpPr>
        <p:spPr>
          <a:xfrm>
            <a:off x="174172" y="1524323"/>
            <a:ext cx="10515600" cy="4979533"/>
          </a:xfrm>
        </p:spPr>
        <p:txBody>
          <a:bodyPr>
            <a:normAutofit/>
          </a:bodyPr>
          <a:lstStyle/>
          <a:p>
            <a:pPr algn="just">
              <a:lnSpc>
                <a:spcPct val="200000"/>
              </a:lnSpc>
            </a:pPr>
            <a:r>
              <a:rPr lang="en-US" sz="1800" dirty="0">
                <a:latin typeface="+mn-lt"/>
              </a:rPr>
              <a:t>Polars is fast and efficient for large datasets mainly due to:</a:t>
            </a:r>
          </a:p>
          <a:p>
            <a:pPr lvl="1" algn="just">
              <a:lnSpc>
                <a:spcPct val="200000"/>
              </a:lnSpc>
            </a:pPr>
            <a:r>
              <a:rPr lang="en-US" sz="1800" b="1" i="1" u="sng" dirty="0">
                <a:latin typeface="+mn-lt"/>
              </a:rPr>
              <a:t>Rust advantage</a:t>
            </a:r>
            <a:r>
              <a:rPr lang="en-US" sz="1800" i="1" dirty="0">
                <a:latin typeface="+mn-lt"/>
              </a:rPr>
              <a:t>: </a:t>
            </a:r>
            <a:r>
              <a:rPr lang="en-US" sz="1800" dirty="0">
                <a:latin typeface="+mn-lt"/>
              </a:rPr>
              <a:t>compiles code without an interpreter, low resource usage</a:t>
            </a:r>
          </a:p>
          <a:p>
            <a:pPr lvl="1" algn="just">
              <a:lnSpc>
                <a:spcPct val="200000"/>
              </a:lnSpc>
            </a:pPr>
            <a:r>
              <a:rPr lang="en-US" sz="1800" b="1" i="1" u="sng" dirty="0">
                <a:latin typeface="+mn-lt"/>
              </a:rPr>
              <a:t>Memory usage</a:t>
            </a:r>
            <a:r>
              <a:rPr lang="en-US" sz="1800" dirty="0">
                <a:latin typeface="+mn-lt"/>
              </a:rPr>
              <a:t>: efficient memory allocation less copying of dataframes</a:t>
            </a:r>
          </a:p>
          <a:p>
            <a:pPr lvl="1" algn="just">
              <a:lnSpc>
                <a:spcPct val="200000"/>
              </a:lnSpc>
            </a:pPr>
            <a:r>
              <a:rPr lang="en-US" sz="1800" b="1" i="1" u="sng" dirty="0">
                <a:latin typeface="+mn-lt"/>
              </a:rPr>
              <a:t>Parallel execution</a:t>
            </a:r>
            <a:r>
              <a:rPr lang="en-US" sz="1800" dirty="0">
                <a:latin typeface="+mn-lt"/>
              </a:rPr>
              <a:t>: utilizes all CPU cores to process multiple instruction simultaneously</a:t>
            </a:r>
          </a:p>
          <a:p>
            <a:pPr lvl="1" algn="just">
              <a:lnSpc>
                <a:spcPct val="200000"/>
              </a:lnSpc>
            </a:pPr>
            <a:r>
              <a:rPr lang="en-US" sz="1800" b="1" i="1" u="sng" dirty="0">
                <a:latin typeface="+mn-lt"/>
              </a:rPr>
              <a:t>Lazy evaluation</a:t>
            </a:r>
            <a:r>
              <a:rPr lang="en-US" sz="1800" dirty="0">
                <a:latin typeface="+mn-lt"/>
              </a:rPr>
              <a:t>: operations are computed only when necessary</a:t>
            </a:r>
          </a:p>
          <a:p>
            <a:pPr lvl="1" algn="just">
              <a:lnSpc>
                <a:spcPct val="200000"/>
              </a:lnSpc>
            </a:pPr>
            <a:r>
              <a:rPr lang="en-US" sz="1800" b="0" i="0" dirty="0">
                <a:solidFill>
                  <a:srgbClr val="05192D"/>
                </a:solidFill>
                <a:effectLst/>
                <a:latin typeface="+mn-lt"/>
              </a:rPr>
              <a:t>Polars has been specifically designed to handle large datasets efficiently. With its lazy evaluation strategy and parallel execution capabilities, Polars excels at processing substantial amounts of data swiftly</a:t>
            </a:r>
            <a:endParaRPr lang="en-US" sz="1800" dirty="0">
              <a:latin typeface="+mn-lt"/>
            </a:endParaRPr>
          </a:p>
          <a:p>
            <a:endParaRPr lang="en-US" dirty="0"/>
          </a:p>
        </p:txBody>
      </p:sp>
      <p:pic>
        <p:nvPicPr>
          <p:cNvPr id="4" name="Picture 3" descr="A white lines in a shape of a bear&#10;&#10;Description automatically generated">
            <a:extLst>
              <a:ext uri="{FF2B5EF4-FFF2-40B4-BE49-F238E27FC236}">
                <a16:creationId xmlns:a16="http://schemas.microsoft.com/office/drawing/2014/main" id="{23E87A31-5E07-8825-E59E-71358160616D}"/>
              </a:ext>
            </a:extLst>
          </p:cNvPr>
          <p:cNvPicPr>
            <a:picLocks noChangeAspect="1"/>
          </p:cNvPicPr>
          <p:nvPr/>
        </p:nvPicPr>
        <p:blipFill>
          <a:blip r:embed="rId2"/>
          <a:stretch>
            <a:fillRect/>
          </a:stretch>
        </p:blipFill>
        <p:spPr>
          <a:xfrm>
            <a:off x="10820400" y="6043949"/>
            <a:ext cx="1032329" cy="658555"/>
          </a:xfrm>
          <a:prstGeom prst="rect">
            <a:avLst/>
          </a:prstGeom>
        </p:spPr>
      </p:pic>
      <p:pic>
        <p:nvPicPr>
          <p:cNvPr id="5" name="Picture 2" descr="Python Polars: A Lightning-Fast DataFrame Library – Real Python">
            <a:extLst>
              <a:ext uri="{FF2B5EF4-FFF2-40B4-BE49-F238E27FC236}">
                <a16:creationId xmlns:a16="http://schemas.microsoft.com/office/drawing/2014/main" id="{8DB2883C-C83A-4EDA-0442-6A32C0A45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744" y="1197752"/>
            <a:ext cx="3715084" cy="2089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589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F1D6-7C7A-CCA6-A3F2-8D95641EA87D}"/>
              </a:ext>
            </a:extLst>
          </p:cNvPr>
          <p:cNvSpPr>
            <a:spLocks noGrp="1"/>
          </p:cNvSpPr>
          <p:nvPr>
            <p:ph type="title"/>
          </p:nvPr>
        </p:nvSpPr>
        <p:spPr>
          <a:xfrm>
            <a:off x="936172" y="166796"/>
            <a:ext cx="10515600" cy="864961"/>
          </a:xfrm>
        </p:spPr>
        <p:txBody>
          <a:bodyPr>
            <a:normAutofit/>
          </a:bodyPr>
          <a:lstStyle/>
          <a:p>
            <a:pPr algn="ctr"/>
            <a:r>
              <a:rPr lang="en-US" sz="2800" b="1" dirty="0">
                <a:latin typeface="+mj-lt"/>
              </a:rPr>
              <a:t>Why Polars is efficient for large datasets</a:t>
            </a:r>
            <a:endParaRPr lang="en-US" sz="2800" dirty="0">
              <a:latin typeface="+mj-lt"/>
            </a:endParaRPr>
          </a:p>
        </p:txBody>
      </p:sp>
      <p:sp>
        <p:nvSpPr>
          <p:cNvPr id="3" name="Content Placeholder 2">
            <a:extLst>
              <a:ext uri="{FF2B5EF4-FFF2-40B4-BE49-F238E27FC236}">
                <a16:creationId xmlns:a16="http://schemas.microsoft.com/office/drawing/2014/main" id="{20D52324-6DF8-A468-0D88-09E0CA204F35}"/>
              </a:ext>
            </a:extLst>
          </p:cNvPr>
          <p:cNvSpPr>
            <a:spLocks noGrp="1"/>
          </p:cNvSpPr>
          <p:nvPr>
            <p:ph idx="1"/>
          </p:nvPr>
        </p:nvSpPr>
        <p:spPr>
          <a:xfrm>
            <a:off x="820964" y="1031757"/>
            <a:ext cx="10515600" cy="5012192"/>
          </a:xfrm>
        </p:spPr>
        <p:txBody>
          <a:bodyPr>
            <a:normAutofit/>
          </a:bodyPr>
          <a:lstStyle/>
          <a:p>
            <a:pPr algn="just">
              <a:lnSpc>
                <a:spcPct val="200000"/>
              </a:lnSpc>
            </a:pPr>
            <a:r>
              <a:rPr lang="en-US" sz="1800" b="1" i="0" dirty="0">
                <a:solidFill>
                  <a:srgbClr val="242424"/>
                </a:solidFill>
                <a:effectLst/>
                <a:latin typeface="+mn-lt"/>
              </a:rPr>
              <a:t>Polars</a:t>
            </a:r>
            <a:r>
              <a:rPr lang="en-US" sz="1800" b="0" i="0" dirty="0">
                <a:solidFill>
                  <a:srgbClr val="242424"/>
                </a:solidFill>
                <a:effectLst/>
                <a:latin typeface="+mn-lt"/>
              </a:rPr>
              <a:t> is a Python library for data manipulation that utilizes </a:t>
            </a:r>
            <a:r>
              <a:rPr lang="en-US" sz="1800" b="1" i="0" dirty="0">
                <a:solidFill>
                  <a:srgbClr val="242424"/>
                </a:solidFill>
                <a:effectLst/>
                <a:latin typeface="+mn-lt"/>
              </a:rPr>
              <a:t>Apache Arrow</a:t>
            </a:r>
            <a:r>
              <a:rPr lang="en-US" sz="1800" b="0" i="0" dirty="0">
                <a:solidFill>
                  <a:srgbClr val="242424"/>
                </a:solidFill>
                <a:effectLst/>
                <a:latin typeface="+mn-lt"/>
              </a:rPr>
              <a:t> as its underlying data structure. </a:t>
            </a:r>
          </a:p>
          <a:p>
            <a:pPr algn="just">
              <a:lnSpc>
                <a:spcPct val="200000"/>
              </a:lnSpc>
            </a:pPr>
            <a:r>
              <a:rPr lang="en-US" sz="1800" b="0" i="0" dirty="0">
                <a:solidFill>
                  <a:srgbClr val="242424"/>
                </a:solidFill>
                <a:effectLst/>
                <a:latin typeface="+mn-lt"/>
              </a:rPr>
              <a:t>With Polars, users can efficiently work with large datasets in memory using tools like filtering, aggregation, grouping, and manipulation.</a:t>
            </a:r>
          </a:p>
          <a:p>
            <a:pPr algn="just">
              <a:lnSpc>
                <a:spcPct val="200000"/>
              </a:lnSpc>
            </a:pPr>
            <a:r>
              <a:rPr lang="en-US" sz="1800" b="0" i="0" dirty="0">
                <a:solidFill>
                  <a:srgbClr val="242424"/>
                </a:solidFill>
                <a:effectLst/>
                <a:latin typeface="+mn-lt"/>
              </a:rPr>
              <a:t> </a:t>
            </a:r>
            <a:r>
              <a:rPr lang="en-US" sz="1800" b="1" i="0" dirty="0">
                <a:solidFill>
                  <a:srgbClr val="242424"/>
                </a:solidFill>
                <a:effectLst/>
                <a:latin typeface="+mn-lt"/>
              </a:rPr>
              <a:t>Apache Arrow </a:t>
            </a:r>
            <a:r>
              <a:rPr lang="en-US" sz="1800" b="0" i="0" dirty="0">
                <a:solidFill>
                  <a:srgbClr val="242424"/>
                </a:solidFill>
                <a:effectLst/>
                <a:latin typeface="+mn-lt"/>
              </a:rPr>
              <a:t>is designed for efficient in-memory processing and transferring data between different systems and languages. Its columnar data format enables efficient data processing than rows, while support for zero-copy memory allocation ensures that Polars can handle very large datasets with minimal memory usage. It saves the CPU from copying data from one memory to another.</a:t>
            </a:r>
            <a:endParaRPr lang="en-US" sz="1800" dirty="0">
              <a:latin typeface="+mn-lt"/>
            </a:endParaRPr>
          </a:p>
        </p:txBody>
      </p:sp>
      <p:pic>
        <p:nvPicPr>
          <p:cNvPr id="4" name="Picture 3" descr="A white lines in a shape of a bear&#10;&#10;Description automatically generated">
            <a:extLst>
              <a:ext uri="{FF2B5EF4-FFF2-40B4-BE49-F238E27FC236}">
                <a16:creationId xmlns:a16="http://schemas.microsoft.com/office/drawing/2014/main" id="{60204442-5260-8CBD-3042-AD5232447896}"/>
              </a:ext>
            </a:extLst>
          </p:cNvPr>
          <p:cNvPicPr>
            <a:picLocks noChangeAspect="1"/>
          </p:cNvPicPr>
          <p:nvPr/>
        </p:nvPicPr>
        <p:blipFill>
          <a:blip r:embed="rId3"/>
          <a:stretch>
            <a:fillRect/>
          </a:stretch>
        </p:blipFill>
        <p:spPr>
          <a:xfrm>
            <a:off x="10669815" y="6020754"/>
            <a:ext cx="1162958" cy="741887"/>
          </a:xfrm>
          <a:prstGeom prst="rect">
            <a:avLst/>
          </a:prstGeom>
        </p:spPr>
      </p:pic>
      <p:pic>
        <p:nvPicPr>
          <p:cNvPr id="5" name="Picture 2" descr="Python Polars: A Lightning-Fast DataFrame Library – Real Python">
            <a:extLst>
              <a:ext uri="{FF2B5EF4-FFF2-40B4-BE49-F238E27FC236}">
                <a16:creationId xmlns:a16="http://schemas.microsoft.com/office/drawing/2014/main" id="{AA543764-047F-477C-41C1-B1BBCC990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9383" y="7671396"/>
            <a:ext cx="647452" cy="3641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olars: Guide To Python's Fast Data Manipulation Library">
            <a:extLst>
              <a:ext uri="{FF2B5EF4-FFF2-40B4-BE49-F238E27FC236}">
                <a16:creationId xmlns:a16="http://schemas.microsoft.com/office/drawing/2014/main" id="{64BE1F6E-3685-C73F-0C21-3198C92E7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1487" y="4992727"/>
            <a:ext cx="2449284" cy="179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452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A37F8-4A67-C392-20B8-60693E94CABF}"/>
              </a:ext>
            </a:extLst>
          </p:cNvPr>
          <p:cNvSpPr>
            <a:spLocks noGrp="1"/>
          </p:cNvSpPr>
          <p:nvPr>
            <p:ph type="title"/>
          </p:nvPr>
        </p:nvSpPr>
        <p:spPr>
          <a:xfrm>
            <a:off x="2327589" y="144260"/>
            <a:ext cx="7026336" cy="530705"/>
          </a:xfrm>
        </p:spPr>
        <p:txBody>
          <a:bodyPr anchor="b">
            <a:noAutofit/>
          </a:bodyPr>
          <a:lstStyle/>
          <a:p>
            <a:pPr algn="ctr"/>
            <a:r>
              <a:rPr lang="en-US" sz="2800" b="1" dirty="0">
                <a:latin typeface="+mj-lt"/>
              </a:rPr>
              <a:t>Agenda</a:t>
            </a:r>
          </a:p>
        </p:txBody>
      </p:sp>
      <p:sp>
        <p:nvSpPr>
          <p:cNvPr id="3" name="Content Placeholder 2">
            <a:extLst>
              <a:ext uri="{FF2B5EF4-FFF2-40B4-BE49-F238E27FC236}">
                <a16:creationId xmlns:a16="http://schemas.microsoft.com/office/drawing/2014/main" id="{0DC8DBF6-8108-B34D-455C-227C3BD0FA0A}"/>
              </a:ext>
            </a:extLst>
          </p:cNvPr>
          <p:cNvSpPr>
            <a:spLocks noGrp="1"/>
          </p:cNvSpPr>
          <p:nvPr>
            <p:ph idx="1"/>
          </p:nvPr>
        </p:nvSpPr>
        <p:spPr>
          <a:xfrm>
            <a:off x="674914" y="1276546"/>
            <a:ext cx="5013443" cy="5058889"/>
          </a:xfrm>
        </p:spPr>
        <p:txBody>
          <a:bodyPr anchor="t">
            <a:normAutofit fontScale="25000" lnSpcReduction="20000"/>
          </a:bodyPr>
          <a:lstStyle/>
          <a:p>
            <a:pPr rtl="0">
              <a:lnSpc>
                <a:spcPct val="120000"/>
              </a:lnSpc>
            </a:pPr>
            <a:r>
              <a:rPr lang="en-US" sz="5600" b="1" i="0" dirty="0">
                <a:effectLst/>
                <a:latin typeface="Calibri" panose="020F0502020204030204" pitchFamily="34" charset="0"/>
                <a:cs typeface="Calibri" panose="020F0502020204030204" pitchFamily="34" charset="0"/>
              </a:rPr>
              <a:t>Segment 1: Introduction Pandas vs. Polars</a:t>
            </a:r>
            <a:r>
              <a:rPr lang="en-US" sz="5600" b="0" i="0" dirty="0">
                <a:effectLst/>
                <a:latin typeface="Calibri" panose="020F0502020204030204" pitchFamily="34" charset="0"/>
                <a:cs typeface="Calibri" panose="020F0502020204030204" pitchFamily="34" charset="0"/>
              </a:rPr>
              <a:t> </a:t>
            </a:r>
          </a:p>
          <a:p>
            <a:pPr lvl="1">
              <a:lnSpc>
                <a:spcPct val="120000"/>
              </a:lnSpc>
            </a:pPr>
            <a:r>
              <a:rPr lang="en-US" sz="5600" dirty="0">
                <a:latin typeface="Calibri" panose="020F0502020204030204" pitchFamily="34" charset="0"/>
                <a:cs typeface="Calibri" panose="020F0502020204030204" pitchFamily="34" charset="0"/>
              </a:rPr>
              <a:t>What is Pandas</a:t>
            </a:r>
            <a:endParaRPr lang="en-US" sz="5600" b="0" i="0" dirty="0">
              <a:effectLst/>
              <a:latin typeface="Calibri" panose="020F0502020204030204" pitchFamily="34" charset="0"/>
              <a:cs typeface="Calibri" panose="020F0502020204030204" pitchFamily="34" charset="0"/>
            </a:endParaRPr>
          </a:p>
          <a:p>
            <a:pPr lvl="1">
              <a:lnSpc>
                <a:spcPct val="120000"/>
              </a:lnSpc>
            </a:pPr>
            <a:r>
              <a:rPr lang="en-US" sz="5600" b="0" i="0" dirty="0">
                <a:effectLst/>
                <a:latin typeface="Calibri" panose="020F0502020204030204" pitchFamily="34" charset="0"/>
                <a:cs typeface="Calibri" panose="020F0502020204030204" pitchFamily="34" charset="0"/>
              </a:rPr>
              <a:t>What is the purpose and function of Polars </a:t>
            </a:r>
          </a:p>
          <a:p>
            <a:pPr lvl="1">
              <a:lnSpc>
                <a:spcPct val="120000"/>
              </a:lnSpc>
            </a:pPr>
            <a:r>
              <a:rPr lang="en-US" sz="5600" b="0" i="0" dirty="0">
                <a:effectLst/>
                <a:latin typeface="Calibri" panose="020F0502020204030204" pitchFamily="34" charset="0"/>
                <a:cs typeface="Calibri" panose="020F0502020204030204" pitchFamily="34" charset="0"/>
              </a:rPr>
              <a:t>What makes Polars faster and more efficient than Pandas </a:t>
            </a:r>
          </a:p>
          <a:p>
            <a:pPr lvl="1">
              <a:lnSpc>
                <a:spcPct val="120000"/>
              </a:lnSpc>
            </a:pPr>
            <a:r>
              <a:rPr lang="en-US" sz="5600" b="0" i="0" dirty="0">
                <a:effectLst/>
                <a:latin typeface="Calibri" panose="020F0502020204030204" pitchFamily="34" charset="0"/>
                <a:cs typeface="Calibri" panose="020F0502020204030204" pitchFamily="34" charset="0"/>
              </a:rPr>
              <a:t>Why Polars is more efficient for large datasets </a:t>
            </a:r>
          </a:p>
          <a:p>
            <a:pPr lvl="1">
              <a:lnSpc>
                <a:spcPct val="120000"/>
              </a:lnSpc>
            </a:pPr>
            <a:r>
              <a:rPr lang="en-US" sz="5600" b="0" i="0" dirty="0">
                <a:effectLst/>
                <a:latin typeface="Calibri" panose="020F0502020204030204" pitchFamily="34" charset="0"/>
                <a:cs typeface="Calibri" panose="020F0502020204030204" pitchFamily="34" charset="0"/>
              </a:rPr>
              <a:t>How Polars handles larger than RAM data </a:t>
            </a:r>
          </a:p>
          <a:p>
            <a:pPr lvl="1">
              <a:lnSpc>
                <a:spcPct val="120000"/>
              </a:lnSpc>
            </a:pPr>
            <a:r>
              <a:rPr lang="en-US" sz="5600" b="0" i="0" dirty="0">
                <a:effectLst/>
                <a:latin typeface="Calibri" panose="020F0502020204030204" pitchFamily="34" charset="0"/>
                <a:cs typeface="Calibri" panose="020F0502020204030204" pitchFamily="34" charset="0"/>
              </a:rPr>
              <a:t>What is Polars query optimization claim</a:t>
            </a:r>
          </a:p>
          <a:p>
            <a:pPr rtl="0">
              <a:lnSpc>
                <a:spcPct val="120000"/>
              </a:lnSpc>
            </a:pPr>
            <a:r>
              <a:rPr lang="en-US" sz="5600" b="1" i="0" dirty="0">
                <a:effectLst/>
                <a:latin typeface="Calibri" panose="020F0502020204030204" pitchFamily="34" charset="0"/>
                <a:cs typeface="Calibri" panose="020F0502020204030204" pitchFamily="34" charset="0"/>
              </a:rPr>
              <a:t>Segment 2: Strengths </a:t>
            </a:r>
            <a:r>
              <a:rPr lang="en-US" sz="5600" b="1" dirty="0">
                <a:latin typeface="Calibri" panose="020F0502020204030204" pitchFamily="34" charset="0"/>
                <a:cs typeface="Calibri" panose="020F0502020204030204" pitchFamily="34" charset="0"/>
              </a:rPr>
              <a:t>&amp; </a:t>
            </a:r>
            <a:r>
              <a:rPr lang="en-US" sz="5600" b="1" i="0" dirty="0">
                <a:effectLst/>
                <a:latin typeface="Calibri" panose="020F0502020204030204" pitchFamily="34" charset="0"/>
                <a:cs typeface="Calibri" panose="020F0502020204030204" pitchFamily="34" charset="0"/>
              </a:rPr>
              <a:t>limitations of Polars </a:t>
            </a:r>
            <a:r>
              <a:rPr lang="en-US" sz="5600" b="1" dirty="0">
                <a:latin typeface="Calibri" panose="020F0502020204030204" pitchFamily="34" charset="0"/>
                <a:cs typeface="Calibri" panose="020F0502020204030204" pitchFamily="34" charset="0"/>
              </a:rPr>
              <a:t>&amp;</a:t>
            </a:r>
            <a:r>
              <a:rPr lang="en-US" sz="5600" b="1" i="0" dirty="0">
                <a:effectLst/>
                <a:latin typeface="Calibri" panose="020F0502020204030204" pitchFamily="34" charset="0"/>
                <a:cs typeface="Calibri" panose="020F0502020204030204" pitchFamily="34" charset="0"/>
              </a:rPr>
              <a:t> Pandas</a:t>
            </a:r>
            <a:r>
              <a:rPr lang="en-US" sz="5600" b="0" i="0" dirty="0">
                <a:effectLst/>
                <a:latin typeface="Calibri" panose="020F0502020204030204" pitchFamily="34" charset="0"/>
                <a:cs typeface="Calibri" panose="020F0502020204030204" pitchFamily="34" charset="0"/>
              </a:rPr>
              <a:t> </a:t>
            </a:r>
          </a:p>
          <a:p>
            <a:pPr lvl="1">
              <a:lnSpc>
                <a:spcPct val="120000"/>
              </a:lnSpc>
            </a:pPr>
            <a:r>
              <a:rPr lang="en-US" sz="5600" b="0" i="0" dirty="0">
                <a:effectLst/>
                <a:latin typeface="Calibri" panose="020F0502020204030204" pitchFamily="34" charset="0"/>
                <a:cs typeface="Calibri" panose="020F0502020204030204" pitchFamily="34" charset="0"/>
              </a:rPr>
              <a:t>Pandas vs Polars; syntax and speed comparison </a:t>
            </a:r>
          </a:p>
          <a:p>
            <a:pPr lvl="1">
              <a:lnSpc>
                <a:spcPct val="120000"/>
              </a:lnSpc>
            </a:pPr>
            <a:r>
              <a:rPr lang="en-US" sz="5600" b="0" i="0" dirty="0">
                <a:effectLst/>
                <a:latin typeface="Calibri" panose="020F0502020204030204" pitchFamily="34" charset="0"/>
                <a:cs typeface="Calibri" panose="020F0502020204030204" pitchFamily="34" charset="0"/>
              </a:rPr>
              <a:t>How can we improve data mining performance  </a:t>
            </a:r>
          </a:p>
          <a:p>
            <a:pPr rtl="0">
              <a:lnSpc>
                <a:spcPct val="120000"/>
              </a:lnSpc>
            </a:pPr>
            <a:r>
              <a:rPr lang="en-US" sz="5600" b="1" i="0" dirty="0">
                <a:effectLst/>
                <a:latin typeface="Calibri" panose="020F0502020204030204" pitchFamily="34" charset="0"/>
                <a:cs typeface="Calibri" panose="020F0502020204030204" pitchFamily="34" charset="0"/>
              </a:rPr>
              <a:t>Segment 3: When to choose Polars</a:t>
            </a:r>
            <a:r>
              <a:rPr lang="en-US" sz="5600" b="0" i="0" dirty="0">
                <a:effectLst/>
                <a:latin typeface="Calibri" panose="020F0502020204030204" pitchFamily="34" charset="0"/>
                <a:cs typeface="Calibri" panose="020F0502020204030204" pitchFamily="34" charset="0"/>
              </a:rPr>
              <a:t> </a:t>
            </a:r>
          </a:p>
          <a:p>
            <a:pPr lvl="1">
              <a:lnSpc>
                <a:spcPct val="120000"/>
              </a:lnSpc>
            </a:pPr>
            <a:r>
              <a:rPr lang="en-US" sz="5600" b="0" i="0" dirty="0">
                <a:effectLst/>
                <a:latin typeface="Calibri" panose="020F0502020204030204" pitchFamily="34" charset="0"/>
                <a:cs typeface="Calibri" panose="020F0502020204030204" pitchFamily="34" charset="0"/>
              </a:rPr>
              <a:t>Examples of high-performance Pandas alternatives </a:t>
            </a:r>
          </a:p>
          <a:p>
            <a:pPr lvl="1">
              <a:lnSpc>
                <a:spcPct val="120000"/>
              </a:lnSpc>
            </a:pPr>
            <a:r>
              <a:rPr lang="en-US" sz="5600" b="0" i="0" dirty="0">
                <a:effectLst/>
                <a:latin typeface="Calibri" panose="020F0502020204030204" pitchFamily="34" charset="0"/>
                <a:cs typeface="Calibri" panose="020F0502020204030204" pitchFamily="34" charset="0"/>
              </a:rPr>
              <a:t>Why choose Polars </a:t>
            </a:r>
          </a:p>
          <a:p>
            <a:pPr lvl="1">
              <a:lnSpc>
                <a:spcPct val="120000"/>
              </a:lnSpc>
            </a:pPr>
            <a:r>
              <a:rPr lang="en-US" sz="5600" b="0" i="0" dirty="0">
                <a:effectLst/>
                <a:latin typeface="Calibri" panose="020F0502020204030204" pitchFamily="34" charset="0"/>
                <a:cs typeface="Calibri" panose="020F0502020204030204" pitchFamily="34" charset="0"/>
              </a:rPr>
              <a:t>Polars execution of code </a:t>
            </a:r>
          </a:p>
          <a:p>
            <a:pPr lvl="1">
              <a:lnSpc>
                <a:spcPct val="120000"/>
              </a:lnSpc>
            </a:pPr>
            <a:r>
              <a:rPr lang="en-US" sz="5600" b="0" i="0" dirty="0">
                <a:effectLst/>
                <a:latin typeface="Calibri" panose="020F0502020204030204" pitchFamily="34" charset="0"/>
                <a:cs typeface="Calibri" panose="020F0502020204030204" pitchFamily="34" charset="0"/>
              </a:rPr>
              <a:t>Examples of multithreading and parallel computing </a:t>
            </a:r>
          </a:p>
          <a:p>
            <a:pPr lvl="1">
              <a:lnSpc>
                <a:spcPct val="120000"/>
              </a:lnSpc>
            </a:pPr>
            <a:r>
              <a:rPr lang="en-US" sz="5600" b="0" i="0" dirty="0">
                <a:effectLst/>
                <a:latin typeface="Calibri" panose="020F0502020204030204" pitchFamily="34" charset="0"/>
                <a:cs typeface="Calibri" panose="020F0502020204030204" pitchFamily="34" charset="0"/>
              </a:rPr>
              <a:t>Installing Polars in Python </a:t>
            </a:r>
          </a:p>
          <a:p>
            <a:pPr lvl="1">
              <a:lnSpc>
                <a:spcPct val="120000"/>
              </a:lnSpc>
            </a:pPr>
            <a:r>
              <a:rPr lang="en-US" sz="5600" dirty="0">
                <a:latin typeface="Calibri" panose="020F0502020204030204" pitchFamily="34" charset="0"/>
                <a:cs typeface="Calibri" panose="020F0502020204030204" pitchFamily="34" charset="0"/>
              </a:rPr>
              <a:t>Demo of Polars vs Pandas data analysis</a:t>
            </a:r>
            <a:endParaRPr lang="en-US" sz="5600" b="0" i="0" dirty="0">
              <a:effectLst/>
              <a:latin typeface="Calibri" panose="020F0502020204030204" pitchFamily="34" charset="0"/>
              <a:cs typeface="Calibri" panose="020F0502020204030204" pitchFamily="34" charset="0"/>
            </a:endParaRPr>
          </a:p>
          <a:p>
            <a:pPr marL="457200" lvl="1" indent="0">
              <a:buNone/>
            </a:pPr>
            <a:endParaRPr lang="en-US" sz="1100" b="0" i="0" dirty="0">
              <a:effectLst/>
              <a:latin typeface="Arial" panose="020B0604020202020204" pitchFamily="34" charset="0"/>
            </a:endParaRPr>
          </a:p>
        </p:txBody>
      </p:sp>
      <p:pic>
        <p:nvPicPr>
          <p:cNvPr id="1026" name="Picture 2" descr="Polars vs. pandas: What's the Difference? | The DataSpell Blog">
            <a:extLst>
              <a:ext uri="{FF2B5EF4-FFF2-40B4-BE49-F238E27FC236}">
                <a16:creationId xmlns:a16="http://schemas.microsoft.com/office/drawing/2014/main" id="{AEA574AC-A5E8-7EA5-1C69-1C3745F64B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0757" y="2200372"/>
            <a:ext cx="5708863" cy="3211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BC48B6-574F-67B3-70AA-69B0082DE052}"/>
              </a:ext>
            </a:extLst>
          </p:cNvPr>
          <p:cNvSpPr txBox="1"/>
          <p:nvPr/>
        </p:nvSpPr>
        <p:spPr>
          <a:xfrm>
            <a:off x="1143000" y="6564086"/>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121877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5E48-F27A-15A5-6E42-F77BB2C4A98B}"/>
              </a:ext>
            </a:extLst>
          </p:cNvPr>
          <p:cNvSpPr>
            <a:spLocks noGrp="1"/>
          </p:cNvSpPr>
          <p:nvPr>
            <p:ph type="title"/>
          </p:nvPr>
        </p:nvSpPr>
        <p:spPr>
          <a:xfrm>
            <a:off x="838200" y="142698"/>
            <a:ext cx="10515600" cy="483960"/>
          </a:xfrm>
        </p:spPr>
        <p:txBody>
          <a:bodyPr>
            <a:noAutofit/>
          </a:bodyPr>
          <a:lstStyle/>
          <a:p>
            <a:pPr algn="ctr"/>
            <a:r>
              <a:rPr lang="en-US" sz="2800" b="1" dirty="0">
                <a:latin typeface="+mj-lt"/>
              </a:rPr>
              <a:t>What is Polars Query Optimization claim</a:t>
            </a:r>
          </a:p>
        </p:txBody>
      </p:sp>
      <p:sp>
        <p:nvSpPr>
          <p:cNvPr id="3" name="Content Placeholder 2">
            <a:extLst>
              <a:ext uri="{FF2B5EF4-FFF2-40B4-BE49-F238E27FC236}">
                <a16:creationId xmlns:a16="http://schemas.microsoft.com/office/drawing/2014/main" id="{A2010CB6-23EE-C246-6E81-040D8D5393BC}"/>
              </a:ext>
            </a:extLst>
          </p:cNvPr>
          <p:cNvSpPr>
            <a:spLocks noGrp="1"/>
          </p:cNvSpPr>
          <p:nvPr>
            <p:ph idx="1"/>
          </p:nvPr>
        </p:nvSpPr>
        <p:spPr>
          <a:xfrm>
            <a:off x="609599" y="1100971"/>
            <a:ext cx="10515600" cy="5055735"/>
          </a:xfrm>
        </p:spPr>
        <p:txBody>
          <a:bodyPr>
            <a:normAutofit/>
          </a:bodyPr>
          <a:lstStyle/>
          <a:p>
            <a:pPr algn="just">
              <a:lnSpc>
                <a:spcPct val="150000"/>
              </a:lnSpc>
            </a:pPr>
            <a:r>
              <a:rPr lang="en-US" sz="1800" b="1" i="1" u="sng" dirty="0">
                <a:latin typeface="+mn-lt"/>
              </a:rPr>
              <a:t>Query Optimization</a:t>
            </a:r>
            <a:r>
              <a:rPr lang="en-US" sz="1800" b="1" dirty="0">
                <a:latin typeface="+mn-lt"/>
              </a:rPr>
              <a:t>: </a:t>
            </a:r>
            <a:r>
              <a:rPr lang="en-US" sz="1800" dirty="0">
                <a:latin typeface="+mn-lt"/>
              </a:rPr>
              <a:t>Polars processes code in either </a:t>
            </a:r>
            <a:r>
              <a:rPr lang="en-US" sz="1800" b="1" i="1" dirty="0">
                <a:latin typeface="+mn-lt"/>
              </a:rPr>
              <a:t>lazy</a:t>
            </a:r>
            <a:r>
              <a:rPr lang="en-US" sz="1800" dirty="0">
                <a:latin typeface="+mn-lt"/>
              </a:rPr>
              <a:t> or </a:t>
            </a:r>
            <a:r>
              <a:rPr lang="en-US" sz="1800" b="1" i="1" dirty="0">
                <a:latin typeface="+mn-lt"/>
              </a:rPr>
              <a:t>eager</a:t>
            </a:r>
            <a:r>
              <a:rPr lang="en-US" sz="1800" dirty="0">
                <a:latin typeface="+mn-lt"/>
              </a:rPr>
              <a:t> execution. Pandas uses eager execution carrying out operations in the order of the written code. Lazy strategy evaluates all the operations and maps out the most efficient way to process:</a:t>
            </a:r>
          </a:p>
          <a:p>
            <a:pPr algn="just">
              <a:lnSpc>
                <a:spcPct val="150000"/>
              </a:lnSpc>
            </a:pPr>
            <a:r>
              <a:rPr lang="en-US" sz="1800" dirty="0">
                <a:solidFill>
                  <a:srgbClr val="19191C"/>
                </a:solidFill>
                <a:latin typeface="+mn-lt"/>
              </a:rPr>
              <a:t>T</a:t>
            </a:r>
            <a:r>
              <a:rPr lang="en-US" sz="1800" b="0" i="0" dirty="0">
                <a:solidFill>
                  <a:srgbClr val="19191C"/>
                </a:solidFill>
                <a:effectLst/>
                <a:latin typeface="+mn-lt"/>
              </a:rPr>
              <a:t>he following </a:t>
            </a:r>
            <a:r>
              <a:rPr lang="en-US" sz="1800" dirty="0">
                <a:solidFill>
                  <a:srgbClr val="19191C"/>
                </a:solidFill>
                <a:latin typeface="+mn-lt"/>
              </a:rPr>
              <a:t>code finds the </a:t>
            </a:r>
            <a:r>
              <a:rPr lang="en-US" sz="1800" b="0" i="0" dirty="0">
                <a:solidFill>
                  <a:srgbClr val="19191C"/>
                </a:solidFill>
                <a:effectLst/>
                <a:latin typeface="+mn-lt"/>
              </a:rPr>
              <a:t>mean of column </a:t>
            </a:r>
            <a:r>
              <a:rPr lang="en-US" sz="1800" dirty="0">
                <a:latin typeface="+mn-lt"/>
              </a:rPr>
              <a:t>Number1</a:t>
            </a:r>
            <a:r>
              <a:rPr lang="en-US" sz="1800" b="0" i="0" dirty="0">
                <a:solidFill>
                  <a:srgbClr val="19191C"/>
                </a:solidFill>
                <a:effectLst/>
                <a:latin typeface="+mn-lt"/>
              </a:rPr>
              <a:t> for each of the categories “A” and “B” in </a:t>
            </a:r>
            <a:r>
              <a:rPr lang="en-US" sz="1800" dirty="0">
                <a:latin typeface="+mn-lt"/>
              </a:rPr>
              <a:t>Category</a:t>
            </a:r>
            <a:r>
              <a:rPr lang="en-US" sz="1800" dirty="0">
                <a:solidFill>
                  <a:srgbClr val="19191C"/>
                </a:solidFill>
                <a:latin typeface="+mn-lt"/>
              </a:rPr>
              <a:t>:</a:t>
            </a:r>
          </a:p>
          <a:p>
            <a:pPr marL="0" indent="0" algn="just">
              <a:buNone/>
            </a:pPr>
            <a:endParaRPr lang="en-US" sz="1800" b="0" i="0" dirty="0">
              <a:solidFill>
                <a:srgbClr val="19191C"/>
              </a:solidFill>
              <a:effectLst/>
              <a:latin typeface="+mn-lt"/>
            </a:endParaRPr>
          </a:p>
          <a:p>
            <a:pPr marL="0" indent="0" algn="just">
              <a:buNone/>
            </a:pPr>
            <a:endParaRPr lang="en-US" sz="1800" dirty="0">
              <a:solidFill>
                <a:srgbClr val="19191C"/>
              </a:solidFill>
              <a:latin typeface="+mn-lt"/>
            </a:endParaRPr>
          </a:p>
          <a:p>
            <a:pPr marL="0" indent="0" algn="just">
              <a:buNone/>
            </a:pPr>
            <a:endParaRPr lang="en-US" sz="1800" b="0" i="0" dirty="0">
              <a:solidFill>
                <a:srgbClr val="19191C"/>
              </a:solidFill>
              <a:effectLst/>
              <a:latin typeface="+mn-lt"/>
            </a:endParaRPr>
          </a:p>
          <a:p>
            <a:pPr marL="0" indent="0" algn="just">
              <a:buNone/>
            </a:pPr>
            <a:endParaRPr lang="en-US" sz="1800" b="0" i="0" dirty="0">
              <a:solidFill>
                <a:srgbClr val="19191C"/>
              </a:solidFill>
              <a:effectLst/>
              <a:latin typeface="+mn-lt"/>
            </a:endParaRPr>
          </a:p>
          <a:p>
            <a:pPr marL="0" indent="0" algn="just">
              <a:buNone/>
            </a:pPr>
            <a:endParaRPr lang="en-US" sz="1800" b="0" i="0" dirty="0">
              <a:solidFill>
                <a:srgbClr val="19191C"/>
              </a:solidFill>
              <a:effectLst/>
              <a:latin typeface="+mn-lt"/>
            </a:endParaRPr>
          </a:p>
          <a:p>
            <a:pPr algn="just">
              <a:lnSpc>
                <a:spcPct val="170000"/>
              </a:lnSpc>
            </a:pPr>
            <a:r>
              <a:rPr lang="en-US" sz="1800" b="0" i="0" dirty="0">
                <a:solidFill>
                  <a:srgbClr val="19191C"/>
                </a:solidFill>
                <a:effectLst/>
                <a:latin typeface="+mn-lt"/>
              </a:rPr>
              <a:t>If this is eagerly executed, the </a:t>
            </a:r>
            <a:r>
              <a:rPr lang="en-US" sz="1800" dirty="0" err="1">
                <a:latin typeface="+mn-lt"/>
              </a:rPr>
              <a:t>groupby</a:t>
            </a:r>
            <a:r>
              <a:rPr lang="en-US" sz="1800" b="0" i="0" dirty="0">
                <a:solidFill>
                  <a:srgbClr val="19191C"/>
                </a:solidFill>
                <a:effectLst/>
                <a:latin typeface="+mn-lt"/>
              </a:rPr>
              <a:t> operation will be unnecessarily performed for the whole </a:t>
            </a:r>
            <a:r>
              <a:rPr lang="en-US" sz="1800" dirty="0" err="1">
                <a:solidFill>
                  <a:srgbClr val="19191C"/>
                </a:solidFill>
                <a:latin typeface="+mn-lt"/>
              </a:rPr>
              <a:t>d</a:t>
            </a:r>
            <a:r>
              <a:rPr lang="en-US" sz="1800" b="0" i="0" dirty="0" err="1">
                <a:solidFill>
                  <a:srgbClr val="19191C"/>
                </a:solidFill>
                <a:effectLst/>
                <a:latin typeface="+mn-lt"/>
              </a:rPr>
              <a:t>ataframe</a:t>
            </a:r>
            <a:r>
              <a:rPr lang="en-US" sz="1800" b="0" i="0" dirty="0">
                <a:solidFill>
                  <a:srgbClr val="19191C"/>
                </a:solidFill>
                <a:effectLst/>
                <a:latin typeface="+mn-lt"/>
              </a:rPr>
              <a:t>, and then filtered by </a:t>
            </a:r>
            <a:r>
              <a:rPr lang="en-US" sz="1800" dirty="0">
                <a:latin typeface="+mn-lt"/>
              </a:rPr>
              <a:t>Category</a:t>
            </a:r>
            <a:r>
              <a:rPr lang="en-US" sz="1800" b="0" i="0" dirty="0">
                <a:solidFill>
                  <a:srgbClr val="19191C"/>
                </a:solidFill>
                <a:effectLst/>
                <a:latin typeface="+mn-lt"/>
              </a:rPr>
              <a:t>. With lazy execution, the </a:t>
            </a:r>
            <a:r>
              <a:rPr lang="en-US" sz="1800" dirty="0" err="1">
                <a:solidFill>
                  <a:srgbClr val="19191C"/>
                </a:solidFill>
                <a:latin typeface="+mn-lt"/>
              </a:rPr>
              <a:t>d</a:t>
            </a:r>
            <a:r>
              <a:rPr lang="en-US" sz="1800" b="0" i="0" dirty="0" err="1">
                <a:solidFill>
                  <a:srgbClr val="19191C"/>
                </a:solidFill>
                <a:effectLst/>
                <a:latin typeface="+mn-lt"/>
              </a:rPr>
              <a:t>ataframe</a:t>
            </a:r>
            <a:r>
              <a:rPr lang="en-US" sz="1800" b="0" i="0" dirty="0">
                <a:solidFill>
                  <a:srgbClr val="19191C"/>
                </a:solidFill>
                <a:effectLst/>
                <a:latin typeface="+mn-lt"/>
              </a:rPr>
              <a:t> can be filtered and </a:t>
            </a:r>
            <a:r>
              <a:rPr lang="en-US" sz="1800" dirty="0" err="1">
                <a:latin typeface="+mn-lt"/>
              </a:rPr>
              <a:t>groupby</a:t>
            </a:r>
            <a:r>
              <a:rPr lang="en-US" sz="1800" b="0" i="0" dirty="0">
                <a:solidFill>
                  <a:srgbClr val="19191C"/>
                </a:solidFill>
                <a:effectLst/>
                <a:latin typeface="+mn-lt"/>
              </a:rPr>
              <a:t> performed on only the required data.</a:t>
            </a:r>
            <a:endParaRPr lang="en-US" sz="1800" dirty="0">
              <a:solidFill>
                <a:srgbClr val="19191C"/>
              </a:solidFill>
              <a:latin typeface="+mn-lt"/>
            </a:endParaRPr>
          </a:p>
        </p:txBody>
      </p:sp>
      <p:pic>
        <p:nvPicPr>
          <p:cNvPr id="5" name="Picture 4" descr="A computer code with text&#10;&#10;Description automatically generated with medium confidence">
            <a:extLst>
              <a:ext uri="{FF2B5EF4-FFF2-40B4-BE49-F238E27FC236}">
                <a16:creationId xmlns:a16="http://schemas.microsoft.com/office/drawing/2014/main" id="{ED6909F8-5BDD-F1D8-2FB0-1AA2B5825CE3}"/>
              </a:ext>
            </a:extLst>
          </p:cNvPr>
          <p:cNvPicPr>
            <a:picLocks noChangeAspect="1"/>
          </p:cNvPicPr>
          <p:nvPr/>
        </p:nvPicPr>
        <p:blipFill>
          <a:blip r:embed="rId2"/>
          <a:stretch>
            <a:fillRect/>
          </a:stretch>
        </p:blipFill>
        <p:spPr>
          <a:xfrm>
            <a:off x="2471056" y="3016477"/>
            <a:ext cx="6792687" cy="1467534"/>
          </a:xfrm>
          <a:prstGeom prst="rect">
            <a:avLst/>
          </a:prstGeom>
        </p:spPr>
      </p:pic>
      <p:pic>
        <p:nvPicPr>
          <p:cNvPr id="6" name="Picture 2" descr="Polars — Dataframes for the new era">
            <a:extLst>
              <a:ext uri="{FF2B5EF4-FFF2-40B4-BE49-F238E27FC236}">
                <a16:creationId xmlns:a16="http://schemas.microsoft.com/office/drawing/2014/main" id="{9D640C9B-004A-C401-BB2C-993DFC21C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799" y="5957207"/>
            <a:ext cx="1473813" cy="7580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olars: a new dataframe on the rise | by Abe Fa | Medium">
            <a:extLst>
              <a:ext uri="{FF2B5EF4-FFF2-40B4-BE49-F238E27FC236}">
                <a16:creationId xmlns:a16="http://schemas.microsoft.com/office/drawing/2014/main" id="{C29F39CF-C222-ADE2-A7A4-EB249E8E6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2286" y="5563450"/>
            <a:ext cx="2775857" cy="124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950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C45C-B5D9-B1A8-C333-8CC4BA13428B}"/>
              </a:ext>
            </a:extLst>
          </p:cNvPr>
          <p:cNvSpPr>
            <a:spLocks noGrp="1"/>
          </p:cNvSpPr>
          <p:nvPr>
            <p:ph type="title"/>
          </p:nvPr>
        </p:nvSpPr>
        <p:spPr>
          <a:xfrm>
            <a:off x="838200" y="155496"/>
            <a:ext cx="10515600" cy="777875"/>
          </a:xfrm>
        </p:spPr>
        <p:txBody>
          <a:bodyPr>
            <a:normAutofit/>
          </a:bodyPr>
          <a:lstStyle/>
          <a:p>
            <a:pPr algn="ctr"/>
            <a:r>
              <a:rPr lang="en-US" sz="2800" b="1" dirty="0">
                <a:latin typeface="+mj-lt"/>
              </a:rPr>
              <a:t>How Polars handles larger than RAM data</a:t>
            </a:r>
          </a:p>
        </p:txBody>
      </p:sp>
      <p:sp>
        <p:nvSpPr>
          <p:cNvPr id="3" name="Content Placeholder 2">
            <a:extLst>
              <a:ext uri="{FF2B5EF4-FFF2-40B4-BE49-F238E27FC236}">
                <a16:creationId xmlns:a16="http://schemas.microsoft.com/office/drawing/2014/main" id="{4815A571-CEE5-5BF2-9D10-B838F349F21D}"/>
              </a:ext>
            </a:extLst>
          </p:cNvPr>
          <p:cNvSpPr>
            <a:spLocks noGrp="1"/>
          </p:cNvSpPr>
          <p:nvPr>
            <p:ph idx="1"/>
          </p:nvPr>
        </p:nvSpPr>
        <p:spPr>
          <a:xfrm>
            <a:off x="457199" y="1330907"/>
            <a:ext cx="9916887" cy="4794477"/>
          </a:xfrm>
        </p:spPr>
        <p:txBody>
          <a:bodyPr>
            <a:normAutofit/>
          </a:bodyPr>
          <a:lstStyle/>
          <a:p>
            <a:pPr algn="just">
              <a:lnSpc>
                <a:spcPct val="200000"/>
              </a:lnSpc>
            </a:pPr>
            <a:r>
              <a:rPr lang="en-US" sz="1900" dirty="0">
                <a:latin typeface="+mn-lt"/>
              </a:rPr>
              <a:t>Polars uses streaming mode for larger than memory datasets on a single machine</a:t>
            </a:r>
          </a:p>
          <a:p>
            <a:pPr algn="just">
              <a:lnSpc>
                <a:spcPct val="200000"/>
              </a:lnSpc>
            </a:pPr>
            <a:r>
              <a:rPr lang="en-US" sz="1900" dirty="0">
                <a:latin typeface="+mn-lt"/>
              </a:rPr>
              <a:t>Streaming mode uses batches of data rather than all at once like a for loop processing each batch in turn. Streaming occurs in lazy mode by using streaming=True</a:t>
            </a:r>
          </a:p>
          <a:p>
            <a:pPr algn="just">
              <a:lnSpc>
                <a:spcPct val="200000"/>
              </a:lnSpc>
            </a:pPr>
            <a:r>
              <a:rPr lang="en-US" sz="1900" dirty="0">
                <a:latin typeface="+mn-lt"/>
              </a:rPr>
              <a:t>Polars can handle some larger-than-memory data even without streaming</a:t>
            </a:r>
          </a:p>
          <a:p>
            <a:pPr algn="just">
              <a:lnSpc>
                <a:spcPct val="200000"/>
              </a:lnSpc>
            </a:pPr>
            <a:r>
              <a:rPr lang="en-US" sz="1900" dirty="0">
                <a:latin typeface="+mn-lt"/>
              </a:rPr>
              <a:t>Polars also uses predicate pushdown to filter dataframes without reading all data into memory </a:t>
            </a:r>
          </a:p>
          <a:p>
            <a:pPr algn="just">
              <a:lnSpc>
                <a:spcPct val="200000"/>
              </a:lnSpc>
            </a:pPr>
            <a:r>
              <a:rPr lang="en-US" sz="1900" b="0" dirty="0">
                <a:effectLst/>
                <a:latin typeface="+mn-lt"/>
              </a:rPr>
              <a:t>Predicate pushdown applies filter as early as possible at scan level to filter data at the source, reducing the amount of data transmitted and processed</a:t>
            </a:r>
          </a:p>
          <a:p>
            <a:pPr marL="0" indent="0" algn="just">
              <a:lnSpc>
                <a:spcPct val="150000"/>
              </a:lnSpc>
              <a:buNone/>
            </a:pPr>
            <a:endParaRPr lang="en-US" sz="2200" b="0" dirty="0">
              <a:effectLst/>
            </a:endParaRPr>
          </a:p>
          <a:p>
            <a:endParaRPr lang="en-US" dirty="0"/>
          </a:p>
          <a:p>
            <a:endParaRPr lang="en-US" dirty="0"/>
          </a:p>
        </p:txBody>
      </p:sp>
      <p:pic>
        <p:nvPicPr>
          <p:cNvPr id="5" name="Picture 4" descr="A white lines in a shape of a bear&#10;&#10;Description automatically generated">
            <a:extLst>
              <a:ext uri="{FF2B5EF4-FFF2-40B4-BE49-F238E27FC236}">
                <a16:creationId xmlns:a16="http://schemas.microsoft.com/office/drawing/2014/main" id="{6A3DBDF7-7922-F6FC-870E-0924803291E0}"/>
              </a:ext>
            </a:extLst>
          </p:cNvPr>
          <p:cNvPicPr>
            <a:picLocks noChangeAspect="1"/>
          </p:cNvPicPr>
          <p:nvPr/>
        </p:nvPicPr>
        <p:blipFill>
          <a:blip r:embed="rId2"/>
          <a:stretch>
            <a:fillRect/>
          </a:stretch>
        </p:blipFill>
        <p:spPr>
          <a:xfrm>
            <a:off x="10820400" y="6043949"/>
            <a:ext cx="1032329" cy="658555"/>
          </a:xfrm>
          <a:prstGeom prst="rect">
            <a:avLst/>
          </a:prstGeom>
        </p:spPr>
      </p:pic>
      <p:pic>
        <p:nvPicPr>
          <p:cNvPr id="4" name="Picture 6" descr="Polars - Working with large datasets on a tiny machine | Medium">
            <a:extLst>
              <a:ext uri="{FF2B5EF4-FFF2-40B4-BE49-F238E27FC236}">
                <a16:creationId xmlns:a16="http://schemas.microsoft.com/office/drawing/2014/main" id="{3131E98A-FC3D-D65D-926B-258A126D1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371" y="5105433"/>
            <a:ext cx="2231572" cy="167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344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A2FA-209D-9DBC-CEC6-5D268605910A}"/>
              </a:ext>
            </a:extLst>
          </p:cNvPr>
          <p:cNvSpPr>
            <a:spLocks noGrp="1"/>
          </p:cNvSpPr>
          <p:nvPr>
            <p:ph type="title"/>
          </p:nvPr>
        </p:nvSpPr>
        <p:spPr>
          <a:xfrm>
            <a:off x="820964" y="125935"/>
            <a:ext cx="10515600" cy="494194"/>
          </a:xfrm>
        </p:spPr>
        <p:txBody>
          <a:bodyPr>
            <a:noAutofit/>
          </a:bodyPr>
          <a:lstStyle/>
          <a:p>
            <a:pPr algn="ctr"/>
            <a:r>
              <a:rPr lang="en-US" sz="2800" b="1" dirty="0">
                <a:latin typeface="+mj-lt"/>
              </a:rPr>
              <a:t>How Polars handles larger than RAM data</a:t>
            </a:r>
            <a:endParaRPr lang="en-US" sz="2800" dirty="0">
              <a:latin typeface="+mj-lt"/>
            </a:endParaRPr>
          </a:p>
        </p:txBody>
      </p:sp>
      <p:sp>
        <p:nvSpPr>
          <p:cNvPr id="3" name="Content Placeholder 2">
            <a:extLst>
              <a:ext uri="{FF2B5EF4-FFF2-40B4-BE49-F238E27FC236}">
                <a16:creationId xmlns:a16="http://schemas.microsoft.com/office/drawing/2014/main" id="{097EDCB1-657C-8C57-5D53-1A4868245E2D}"/>
              </a:ext>
            </a:extLst>
          </p:cNvPr>
          <p:cNvSpPr>
            <a:spLocks noGrp="1"/>
          </p:cNvSpPr>
          <p:nvPr>
            <p:ph idx="1"/>
          </p:nvPr>
        </p:nvSpPr>
        <p:spPr>
          <a:xfrm>
            <a:off x="631371" y="1132116"/>
            <a:ext cx="9982200" cy="5055734"/>
          </a:xfrm>
        </p:spPr>
        <p:txBody>
          <a:bodyPr>
            <a:noAutofit/>
          </a:bodyPr>
          <a:lstStyle/>
          <a:p>
            <a:pPr algn="just">
              <a:lnSpc>
                <a:spcPct val="150000"/>
              </a:lnSpc>
            </a:pPr>
            <a:r>
              <a:rPr lang="en-US" sz="1800" b="0" i="0" dirty="0">
                <a:solidFill>
                  <a:srgbClr val="374151"/>
                </a:solidFill>
                <a:effectLst/>
                <a:latin typeface="+mn-lt"/>
              </a:rPr>
              <a:t>Polars also offers a Spark-like </a:t>
            </a:r>
            <a:r>
              <a:rPr lang="en-US" sz="1800" dirty="0">
                <a:latin typeface="+mn-lt"/>
              </a:rPr>
              <a:t>Lazy API</a:t>
            </a:r>
            <a:r>
              <a:rPr lang="en-US" sz="1800" b="0" i="0" dirty="0">
                <a:solidFill>
                  <a:srgbClr val="374151"/>
                </a:solidFill>
                <a:effectLst/>
                <a:latin typeface="+mn-lt"/>
              </a:rPr>
              <a:t> for even better performance. The </a:t>
            </a:r>
            <a:r>
              <a:rPr lang="en-US" sz="1800" dirty="0" err="1">
                <a:latin typeface="+mn-lt"/>
              </a:rPr>
              <a:t>scan_csv</a:t>
            </a:r>
            <a:r>
              <a:rPr lang="en-US" sz="1800" b="0" i="0" dirty="0">
                <a:solidFill>
                  <a:srgbClr val="374151"/>
                </a:solidFill>
                <a:effectLst/>
                <a:latin typeface="+mn-lt"/>
              </a:rPr>
              <a:t> command unlike the </a:t>
            </a:r>
            <a:r>
              <a:rPr lang="en-US" sz="1800" dirty="0" err="1">
                <a:latin typeface="+mn-lt"/>
              </a:rPr>
              <a:t>read_csv</a:t>
            </a:r>
            <a:r>
              <a:rPr lang="en-US" sz="1800" b="0" i="0" dirty="0">
                <a:solidFill>
                  <a:srgbClr val="374151"/>
                </a:solidFill>
                <a:effectLst/>
                <a:latin typeface="+mn-lt"/>
              </a:rPr>
              <a:t> command lazily loads the file instead of reading the entire file into memory at once:</a:t>
            </a:r>
          </a:p>
          <a:p>
            <a:pPr algn="just">
              <a:lnSpc>
                <a:spcPct val="150000"/>
              </a:lnSpc>
            </a:pPr>
            <a:endParaRPr lang="en-US" sz="1800" dirty="0">
              <a:solidFill>
                <a:srgbClr val="374151"/>
              </a:solidFill>
              <a:latin typeface="+mn-lt"/>
            </a:endParaRPr>
          </a:p>
          <a:p>
            <a:pPr algn="just">
              <a:lnSpc>
                <a:spcPct val="150000"/>
              </a:lnSpc>
            </a:pPr>
            <a:endParaRPr lang="en-US" sz="1800" dirty="0">
              <a:solidFill>
                <a:srgbClr val="374151"/>
              </a:solidFill>
              <a:latin typeface="+mn-lt"/>
            </a:endParaRPr>
          </a:p>
          <a:p>
            <a:pPr algn="just">
              <a:lnSpc>
                <a:spcPct val="150000"/>
              </a:lnSpc>
            </a:pPr>
            <a:endParaRPr lang="en-US" sz="1800" dirty="0">
              <a:solidFill>
                <a:srgbClr val="374151"/>
              </a:solidFill>
              <a:latin typeface="+mn-lt"/>
            </a:endParaRPr>
          </a:p>
          <a:p>
            <a:pPr algn="just">
              <a:lnSpc>
                <a:spcPct val="150000"/>
              </a:lnSpc>
            </a:pPr>
            <a:endParaRPr lang="en-US" sz="1800" dirty="0">
              <a:solidFill>
                <a:srgbClr val="374151"/>
              </a:solidFill>
              <a:latin typeface="+mn-lt"/>
            </a:endParaRPr>
          </a:p>
          <a:p>
            <a:pPr algn="just">
              <a:lnSpc>
                <a:spcPct val="150000"/>
              </a:lnSpc>
            </a:pPr>
            <a:endParaRPr lang="en-US" sz="1800" b="0" i="0" dirty="0">
              <a:solidFill>
                <a:srgbClr val="374151"/>
              </a:solidFill>
              <a:effectLst/>
              <a:latin typeface="+mn-lt"/>
            </a:endParaRPr>
          </a:p>
          <a:p>
            <a:pPr algn="just">
              <a:lnSpc>
                <a:spcPct val="150000"/>
              </a:lnSpc>
            </a:pPr>
            <a:endParaRPr lang="en-US" sz="1800" b="0" i="0" dirty="0">
              <a:solidFill>
                <a:srgbClr val="374151"/>
              </a:solidFill>
              <a:effectLst/>
              <a:latin typeface="+mn-lt"/>
            </a:endParaRPr>
          </a:p>
          <a:p>
            <a:pPr algn="just">
              <a:lnSpc>
                <a:spcPct val="150000"/>
              </a:lnSpc>
            </a:pPr>
            <a:r>
              <a:rPr lang="en-US" sz="1800" b="0" i="0" dirty="0">
                <a:solidFill>
                  <a:srgbClr val="374151"/>
                </a:solidFill>
                <a:effectLst/>
                <a:latin typeface="+mn-lt"/>
              </a:rPr>
              <a:t>In the above example, Polars applies predicate pushdown by filtering down to only the records where the </a:t>
            </a:r>
            <a:r>
              <a:rPr lang="en-US" sz="1800" dirty="0" err="1">
                <a:latin typeface="+mn-lt"/>
              </a:rPr>
              <a:t>sepal_length</a:t>
            </a:r>
            <a:r>
              <a:rPr lang="en-US" sz="1800" b="0" i="0" dirty="0">
                <a:solidFill>
                  <a:srgbClr val="374151"/>
                </a:solidFill>
                <a:effectLst/>
                <a:latin typeface="+mn-lt"/>
              </a:rPr>
              <a:t> is greater than 5. It applies projection pushdown by only selecting the columns that are needed. As a result, only a subset of the data is loaded into memory.</a:t>
            </a:r>
            <a:endParaRPr lang="en-US" sz="1800" dirty="0">
              <a:latin typeface="+mn-lt"/>
            </a:endParaRPr>
          </a:p>
        </p:txBody>
      </p:sp>
      <p:pic>
        <p:nvPicPr>
          <p:cNvPr id="5" name="Picture 4" descr="A screen shot of a computer code&#10;&#10;Description automatically generated">
            <a:extLst>
              <a:ext uri="{FF2B5EF4-FFF2-40B4-BE49-F238E27FC236}">
                <a16:creationId xmlns:a16="http://schemas.microsoft.com/office/drawing/2014/main" id="{C73ACB94-9205-4D7E-D2B8-D8E1DB5F2210}"/>
              </a:ext>
            </a:extLst>
          </p:cNvPr>
          <p:cNvPicPr>
            <a:picLocks noChangeAspect="1"/>
          </p:cNvPicPr>
          <p:nvPr/>
        </p:nvPicPr>
        <p:blipFill>
          <a:blip r:embed="rId2"/>
          <a:stretch>
            <a:fillRect/>
          </a:stretch>
        </p:blipFill>
        <p:spPr>
          <a:xfrm>
            <a:off x="1164772" y="2103499"/>
            <a:ext cx="4931228" cy="2651001"/>
          </a:xfrm>
          <a:prstGeom prst="rect">
            <a:avLst/>
          </a:prstGeom>
        </p:spPr>
      </p:pic>
      <p:pic>
        <p:nvPicPr>
          <p:cNvPr id="6" name="Picture 5" descr="A white lines in a shape of a bear&#10;&#10;Description automatically generated">
            <a:extLst>
              <a:ext uri="{FF2B5EF4-FFF2-40B4-BE49-F238E27FC236}">
                <a16:creationId xmlns:a16="http://schemas.microsoft.com/office/drawing/2014/main" id="{2F9D83D8-6B50-183C-7B4C-371E0152222F}"/>
              </a:ext>
            </a:extLst>
          </p:cNvPr>
          <p:cNvPicPr>
            <a:picLocks noChangeAspect="1"/>
          </p:cNvPicPr>
          <p:nvPr/>
        </p:nvPicPr>
        <p:blipFill>
          <a:blip r:embed="rId3"/>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86134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7671F-DD51-57CC-78AC-794C5352E1E1}"/>
              </a:ext>
            </a:extLst>
          </p:cNvPr>
          <p:cNvSpPr>
            <a:spLocks noGrp="1"/>
          </p:cNvSpPr>
          <p:nvPr>
            <p:ph type="title"/>
          </p:nvPr>
        </p:nvSpPr>
        <p:spPr>
          <a:xfrm>
            <a:off x="838200" y="111312"/>
            <a:ext cx="10515600" cy="625475"/>
          </a:xfrm>
        </p:spPr>
        <p:txBody>
          <a:bodyPr>
            <a:normAutofit/>
          </a:bodyPr>
          <a:lstStyle/>
          <a:p>
            <a:pPr algn="ctr"/>
            <a:r>
              <a:rPr lang="en-US" sz="2400" b="1" dirty="0">
                <a:latin typeface="+mj-lt"/>
              </a:rPr>
              <a:t>Results of reading parquet (lower is better)</a:t>
            </a:r>
          </a:p>
        </p:txBody>
      </p:sp>
      <p:pic>
        <p:nvPicPr>
          <p:cNvPr id="5" name="Content Placeholder 4" descr="A graph of different colored squares&#10;&#10;Description automatically generated">
            <a:extLst>
              <a:ext uri="{FF2B5EF4-FFF2-40B4-BE49-F238E27FC236}">
                <a16:creationId xmlns:a16="http://schemas.microsoft.com/office/drawing/2014/main" id="{71913922-AAD1-C2D4-4B68-30AE1A16437C}"/>
              </a:ext>
            </a:extLst>
          </p:cNvPr>
          <p:cNvPicPr>
            <a:picLocks noGrp="1" noChangeAspect="1"/>
          </p:cNvPicPr>
          <p:nvPr>
            <p:ph idx="1"/>
          </p:nvPr>
        </p:nvPicPr>
        <p:blipFill>
          <a:blip r:embed="rId3"/>
          <a:stretch>
            <a:fillRect/>
          </a:stretch>
        </p:blipFill>
        <p:spPr>
          <a:xfrm>
            <a:off x="1012371" y="1088572"/>
            <a:ext cx="10222419" cy="5301460"/>
          </a:xfrm>
        </p:spPr>
      </p:pic>
      <p:sp>
        <p:nvSpPr>
          <p:cNvPr id="6" name="Footer Placeholder 5">
            <a:extLst>
              <a:ext uri="{FF2B5EF4-FFF2-40B4-BE49-F238E27FC236}">
                <a16:creationId xmlns:a16="http://schemas.microsoft.com/office/drawing/2014/main" id="{D8567E91-3483-3805-FF13-A7DAA61530A3}"/>
              </a:ext>
            </a:extLst>
          </p:cNvPr>
          <p:cNvSpPr>
            <a:spLocks noGrp="1"/>
          </p:cNvSpPr>
          <p:nvPr>
            <p:ph type="ftr" sz="quarter" idx="4294967295"/>
          </p:nvPr>
        </p:nvSpPr>
        <p:spPr>
          <a:xfrm>
            <a:off x="4441371" y="6492875"/>
            <a:ext cx="4114800" cy="365125"/>
          </a:xfrm>
        </p:spPr>
        <p:txBody>
          <a:bodyPr/>
          <a:lstStyle/>
          <a:p>
            <a:r>
              <a:rPr lang="en-US" sz="900" dirty="0"/>
              <a:t>https://</a:t>
            </a:r>
            <a:r>
              <a:rPr lang="en-US" sz="900" dirty="0" err="1"/>
              <a:t>pola.rs</a:t>
            </a:r>
            <a:r>
              <a:rPr lang="en-US" sz="900" dirty="0"/>
              <a:t>/posts/benchmarks/</a:t>
            </a:r>
          </a:p>
        </p:txBody>
      </p:sp>
      <p:pic>
        <p:nvPicPr>
          <p:cNvPr id="3" name="Picture 2" descr="A white lines in a shape of a bear&#10;&#10;Description automatically generated">
            <a:extLst>
              <a:ext uri="{FF2B5EF4-FFF2-40B4-BE49-F238E27FC236}">
                <a16:creationId xmlns:a16="http://schemas.microsoft.com/office/drawing/2014/main" id="{528CD1B3-1D56-087F-75C3-B50F82C49B2D}"/>
              </a:ext>
            </a:extLst>
          </p:cNvPr>
          <p:cNvPicPr>
            <a:picLocks noChangeAspect="1"/>
          </p:cNvPicPr>
          <p:nvPr/>
        </p:nvPicPr>
        <p:blipFill>
          <a:blip r:embed="rId4"/>
          <a:stretch>
            <a:fillRect/>
          </a:stretch>
        </p:blipFill>
        <p:spPr>
          <a:xfrm>
            <a:off x="11289219" y="6222280"/>
            <a:ext cx="848352" cy="541190"/>
          </a:xfrm>
          <a:prstGeom prst="rect">
            <a:avLst/>
          </a:prstGeom>
        </p:spPr>
      </p:pic>
    </p:spTree>
    <p:extLst>
      <p:ext uri="{BB962C8B-B14F-4D97-AF65-F5344CB8AC3E}">
        <p14:creationId xmlns:p14="http://schemas.microsoft.com/office/powerpoint/2010/main" val="1077228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1225-1ADD-D908-996F-9D3C06472871}"/>
              </a:ext>
            </a:extLst>
          </p:cNvPr>
          <p:cNvSpPr>
            <a:spLocks noGrp="1"/>
          </p:cNvSpPr>
          <p:nvPr>
            <p:ph type="title"/>
          </p:nvPr>
        </p:nvSpPr>
        <p:spPr>
          <a:xfrm>
            <a:off x="838200" y="35847"/>
            <a:ext cx="10515600" cy="658555"/>
          </a:xfrm>
        </p:spPr>
        <p:txBody>
          <a:bodyPr>
            <a:normAutofit/>
          </a:bodyPr>
          <a:lstStyle/>
          <a:p>
            <a:pPr algn="ctr"/>
            <a:r>
              <a:rPr lang="en-US" sz="2800" b="1" dirty="0">
                <a:latin typeface="+mj-lt"/>
              </a:rPr>
              <a:t>Results of in-memory data (lower is better)</a:t>
            </a:r>
          </a:p>
        </p:txBody>
      </p:sp>
      <p:pic>
        <p:nvPicPr>
          <p:cNvPr id="5" name="Content Placeholder 4" descr="A graph of different colored squares&#10;&#10;Description automatically generated">
            <a:extLst>
              <a:ext uri="{FF2B5EF4-FFF2-40B4-BE49-F238E27FC236}">
                <a16:creationId xmlns:a16="http://schemas.microsoft.com/office/drawing/2014/main" id="{0F15A399-B7A3-B6C4-718F-CCC4C7EB0BE9}"/>
              </a:ext>
            </a:extLst>
          </p:cNvPr>
          <p:cNvPicPr>
            <a:picLocks noGrp="1" noChangeAspect="1"/>
          </p:cNvPicPr>
          <p:nvPr>
            <p:ph idx="1"/>
          </p:nvPr>
        </p:nvPicPr>
        <p:blipFill>
          <a:blip r:embed="rId2"/>
          <a:stretch>
            <a:fillRect/>
          </a:stretch>
        </p:blipFill>
        <p:spPr>
          <a:xfrm>
            <a:off x="838200" y="1181635"/>
            <a:ext cx="10189028" cy="5117437"/>
          </a:xfrm>
        </p:spPr>
      </p:pic>
      <p:sp>
        <p:nvSpPr>
          <p:cNvPr id="6" name="Footer Placeholder 5">
            <a:extLst>
              <a:ext uri="{FF2B5EF4-FFF2-40B4-BE49-F238E27FC236}">
                <a16:creationId xmlns:a16="http://schemas.microsoft.com/office/drawing/2014/main" id="{3D0D940F-353F-CBED-47C5-F7A51B8E2844}"/>
              </a:ext>
            </a:extLst>
          </p:cNvPr>
          <p:cNvSpPr>
            <a:spLocks noGrp="1"/>
          </p:cNvSpPr>
          <p:nvPr>
            <p:ph type="ftr" sz="quarter" idx="4294967295"/>
          </p:nvPr>
        </p:nvSpPr>
        <p:spPr>
          <a:xfrm>
            <a:off x="8077200" y="6492875"/>
            <a:ext cx="4114800" cy="365125"/>
          </a:xfrm>
        </p:spPr>
        <p:txBody>
          <a:bodyPr/>
          <a:lstStyle/>
          <a:p>
            <a:r>
              <a:rPr lang="en-US" sz="900" dirty="0"/>
              <a:t>https://</a:t>
            </a:r>
            <a:r>
              <a:rPr lang="en-US" sz="900" dirty="0" err="1"/>
              <a:t>pola.rs</a:t>
            </a:r>
            <a:r>
              <a:rPr lang="en-US" sz="900" dirty="0"/>
              <a:t>/posts/benchmarks/</a:t>
            </a:r>
          </a:p>
        </p:txBody>
      </p:sp>
      <p:pic>
        <p:nvPicPr>
          <p:cNvPr id="4" name="Picture 3" descr="A white lines in a shape of a bear&#10;&#10;Description automatically generated">
            <a:extLst>
              <a:ext uri="{FF2B5EF4-FFF2-40B4-BE49-F238E27FC236}">
                <a16:creationId xmlns:a16="http://schemas.microsoft.com/office/drawing/2014/main" id="{E343BD1E-87E0-6E77-818E-EF5C4AAA4667}"/>
              </a:ext>
            </a:extLst>
          </p:cNvPr>
          <p:cNvPicPr>
            <a:picLocks noChangeAspect="1"/>
          </p:cNvPicPr>
          <p:nvPr/>
        </p:nvPicPr>
        <p:blipFill>
          <a:blip r:embed="rId3"/>
          <a:stretch>
            <a:fillRect/>
          </a:stretch>
        </p:blipFill>
        <p:spPr>
          <a:xfrm>
            <a:off x="11027228" y="6005642"/>
            <a:ext cx="1032329" cy="658555"/>
          </a:xfrm>
          <a:prstGeom prst="rect">
            <a:avLst/>
          </a:prstGeom>
        </p:spPr>
      </p:pic>
    </p:spTree>
    <p:extLst>
      <p:ext uri="{BB962C8B-B14F-4D97-AF65-F5344CB8AC3E}">
        <p14:creationId xmlns:p14="http://schemas.microsoft.com/office/powerpoint/2010/main" val="1818422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7B97-2A79-598C-4A73-FE014EEA66F4}"/>
              </a:ext>
            </a:extLst>
          </p:cNvPr>
          <p:cNvSpPr>
            <a:spLocks noGrp="1"/>
          </p:cNvSpPr>
          <p:nvPr>
            <p:ph type="title"/>
          </p:nvPr>
        </p:nvSpPr>
        <p:spPr>
          <a:xfrm>
            <a:off x="838200" y="149800"/>
            <a:ext cx="10515600" cy="810306"/>
          </a:xfrm>
        </p:spPr>
        <p:txBody>
          <a:bodyPr>
            <a:normAutofit/>
          </a:bodyPr>
          <a:lstStyle/>
          <a:p>
            <a:pPr algn="ctr"/>
            <a:r>
              <a:rPr lang="en-US" sz="2800" b="1" dirty="0">
                <a:latin typeface="+mj-lt"/>
              </a:rPr>
              <a:t>Polars vs Pandas speed comparison</a:t>
            </a:r>
          </a:p>
        </p:txBody>
      </p:sp>
      <p:sp>
        <p:nvSpPr>
          <p:cNvPr id="3" name="Content Placeholder 2">
            <a:extLst>
              <a:ext uri="{FF2B5EF4-FFF2-40B4-BE49-F238E27FC236}">
                <a16:creationId xmlns:a16="http://schemas.microsoft.com/office/drawing/2014/main" id="{A1843AA7-E752-407D-B1E7-01E29FC2530D}"/>
              </a:ext>
            </a:extLst>
          </p:cNvPr>
          <p:cNvSpPr>
            <a:spLocks noGrp="1"/>
          </p:cNvSpPr>
          <p:nvPr>
            <p:ph idx="1"/>
          </p:nvPr>
        </p:nvSpPr>
        <p:spPr>
          <a:xfrm>
            <a:off x="838200" y="1164771"/>
            <a:ext cx="10515600" cy="5328104"/>
          </a:xfrm>
        </p:spPr>
        <p:txBody>
          <a:bodyPr/>
          <a:lstStyle/>
          <a:p>
            <a:pPr>
              <a:lnSpc>
                <a:spcPct val="150000"/>
              </a:lnSpc>
            </a:pPr>
            <a:r>
              <a:rPr lang="en-US" sz="1800" dirty="0">
                <a:latin typeface="+mn-lt"/>
              </a:rPr>
              <a:t>Polars is fast for big data based on Rust advantage</a:t>
            </a:r>
          </a:p>
          <a:p>
            <a:pPr>
              <a:lnSpc>
                <a:spcPct val="150000"/>
              </a:lnSpc>
            </a:pPr>
            <a:r>
              <a:rPr lang="en-US" sz="1800" dirty="0">
                <a:latin typeface="+mn-lt"/>
              </a:rPr>
              <a:t>Finding sum of 10 million records:</a:t>
            </a:r>
          </a:p>
          <a:p>
            <a:pPr marL="0" indent="0">
              <a:buNone/>
            </a:pPr>
            <a:endParaRPr lang="en-US" dirty="0"/>
          </a:p>
          <a:p>
            <a:endParaRPr lang="en-US" dirty="0"/>
          </a:p>
          <a:p>
            <a:endParaRPr lang="en-US" dirty="0"/>
          </a:p>
          <a:p>
            <a:endParaRPr lang="en-US" dirty="0"/>
          </a:p>
        </p:txBody>
      </p:sp>
      <p:pic>
        <p:nvPicPr>
          <p:cNvPr id="5" name="Picture 4" descr="A screen shot of a computer code&#10;&#10;Description automatically generated">
            <a:extLst>
              <a:ext uri="{FF2B5EF4-FFF2-40B4-BE49-F238E27FC236}">
                <a16:creationId xmlns:a16="http://schemas.microsoft.com/office/drawing/2014/main" id="{1ADCD4BD-DAF8-778B-99A2-BE1FE92B59D4}"/>
              </a:ext>
            </a:extLst>
          </p:cNvPr>
          <p:cNvPicPr>
            <a:picLocks noChangeAspect="1"/>
          </p:cNvPicPr>
          <p:nvPr/>
        </p:nvPicPr>
        <p:blipFill>
          <a:blip r:embed="rId2"/>
          <a:stretch>
            <a:fillRect/>
          </a:stretch>
        </p:blipFill>
        <p:spPr>
          <a:xfrm>
            <a:off x="1683851" y="2460172"/>
            <a:ext cx="7852036" cy="3032570"/>
          </a:xfrm>
          <a:prstGeom prst="rect">
            <a:avLst/>
          </a:prstGeom>
        </p:spPr>
      </p:pic>
      <p:pic>
        <p:nvPicPr>
          <p:cNvPr id="6" name="Content Placeholder 4">
            <a:extLst>
              <a:ext uri="{FF2B5EF4-FFF2-40B4-BE49-F238E27FC236}">
                <a16:creationId xmlns:a16="http://schemas.microsoft.com/office/drawing/2014/main" id="{E0CDC6C2-822F-C017-3039-F732566ED9CC}"/>
              </a:ext>
            </a:extLst>
          </p:cNvPr>
          <p:cNvPicPr>
            <a:picLocks noChangeAspect="1"/>
          </p:cNvPicPr>
          <p:nvPr/>
        </p:nvPicPr>
        <p:blipFill>
          <a:blip r:embed="rId3"/>
          <a:stretch>
            <a:fillRect/>
          </a:stretch>
        </p:blipFill>
        <p:spPr>
          <a:xfrm>
            <a:off x="1253613" y="5802086"/>
            <a:ext cx="8858866" cy="500961"/>
          </a:xfrm>
          <a:prstGeom prst="rect">
            <a:avLst/>
          </a:prstGeom>
        </p:spPr>
      </p:pic>
      <p:pic>
        <p:nvPicPr>
          <p:cNvPr id="7" name="Picture 6" descr="A white lines in a shape of a bear&#10;&#10;Description automatically generated">
            <a:extLst>
              <a:ext uri="{FF2B5EF4-FFF2-40B4-BE49-F238E27FC236}">
                <a16:creationId xmlns:a16="http://schemas.microsoft.com/office/drawing/2014/main" id="{16B3C74B-AB4D-B3AF-5C0D-F3432EA97565}"/>
              </a:ext>
            </a:extLst>
          </p:cNvPr>
          <p:cNvPicPr>
            <a:picLocks noChangeAspect="1"/>
          </p:cNvPicPr>
          <p:nvPr/>
        </p:nvPicPr>
        <p:blipFill>
          <a:blip r:embed="rId4"/>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591363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9030-4286-4718-E007-A4C20776234E}"/>
              </a:ext>
            </a:extLst>
          </p:cNvPr>
          <p:cNvSpPr>
            <a:spLocks noGrp="1"/>
          </p:cNvSpPr>
          <p:nvPr>
            <p:ph type="title"/>
          </p:nvPr>
        </p:nvSpPr>
        <p:spPr>
          <a:xfrm>
            <a:off x="838200" y="52945"/>
            <a:ext cx="10515600" cy="966674"/>
          </a:xfrm>
        </p:spPr>
        <p:txBody>
          <a:bodyPr>
            <a:normAutofit/>
          </a:bodyPr>
          <a:lstStyle/>
          <a:p>
            <a:pPr algn="ctr"/>
            <a:r>
              <a:rPr lang="en-US" sz="2800" b="1" dirty="0">
                <a:latin typeface="+mj-lt"/>
              </a:rPr>
              <a:t>Polars vs Pandas speed comparison</a:t>
            </a:r>
            <a:endParaRPr lang="en-US" sz="2800" dirty="0">
              <a:latin typeface="+mj-lt"/>
            </a:endParaRPr>
          </a:p>
        </p:txBody>
      </p:sp>
      <p:pic>
        <p:nvPicPr>
          <p:cNvPr id="9" name="Content Placeholder 8" descr="A screenshot of a computer code&#10;&#10;Description automatically generated">
            <a:extLst>
              <a:ext uri="{FF2B5EF4-FFF2-40B4-BE49-F238E27FC236}">
                <a16:creationId xmlns:a16="http://schemas.microsoft.com/office/drawing/2014/main" id="{9E52596D-51B9-20BA-375D-12B1B2053F5E}"/>
              </a:ext>
            </a:extLst>
          </p:cNvPr>
          <p:cNvPicPr>
            <a:picLocks noGrp="1" noChangeAspect="1"/>
          </p:cNvPicPr>
          <p:nvPr>
            <p:ph idx="1"/>
          </p:nvPr>
        </p:nvPicPr>
        <p:blipFill>
          <a:blip r:embed="rId2"/>
          <a:stretch>
            <a:fillRect/>
          </a:stretch>
        </p:blipFill>
        <p:spPr>
          <a:xfrm>
            <a:off x="1382486" y="1453129"/>
            <a:ext cx="8305799" cy="4076890"/>
          </a:xfrm>
        </p:spPr>
      </p:pic>
      <p:pic>
        <p:nvPicPr>
          <p:cNvPr id="11" name="Picture 10">
            <a:extLst>
              <a:ext uri="{FF2B5EF4-FFF2-40B4-BE49-F238E27FC236}">
                <a16:creationId xmlns:a16="http://schemas.microsoft.com/office/drawing/2014/main" id="{B57CC8D0-46F8-93B6-580B-98F71383B74D}"/>
              </a:ext>
            </a:extLst>
          </p:cNvPr>
          <p:cNvPicPr>
            <a:picLocks noChangeAspect="1"/>
          </p:cNvPicPr>
          <p:nvPr/>
        </p:nvPicPr>
        <p:blipFill>
          <a:blip r:embed="rId3"/>
          <a:stretch>
            <a:fillRect/>
          </a:stretch>
        </p:blipFill>
        <p:spPr>
          <a:xfrm>
            <a:off x="1649185" y="5819870"/>
            <a:ext cx="7772400" cy="448158"/>
          </a:xfrm>
          <a:prstGeom prst="rect">
            <a:avLst/>
          </a:prstGeom>
        </p:spPr>
      </p:pic>
      <p:pic>
        <p:nvPicPr>
          <p:cNvPr id="12" name="Picture 11" descr="A white lines in a shape of a bear&#10;&#10;Description automatically generated">
            <a:extLst>
              <a:ext uri="{FF2B5EF4-FFF2-40B4-BE49-F238E27FC236}">
                <a16:creationId xmlns:a16="http://schemas.microsoft.com/office/drawing/2014/main" id="{F33AE7BF-CDFE-46E4-E52C-41AB7AF4C553}"/>
              </a:ext>
            </a:extLst>
          </p:cNvPr>
          <p:cNvPicPr>
            <a:picLocks noChangeAspect="1"/>
          </p:cNvPicPr>
          <p:nvPr/>
        </p:nvPicPr>
        <p:blipFill>
          <a:blip r:embed="rId4"/>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1826036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977C-65A4-291E-01AA-BE4AE78C9DC2}"/>
              </a:ext>
            </a:extLst>
          </p:cNvPr>
          <p:cNvSpPr>
            <a:spLocks noGrp="1"/>
          </p:cNvSpPr>
          <p:nvPr>
            <p:ph type="title"/>
          </p:nvPr>
        </p:nvSpPr>
        <p:spPr>
          <a:xfrm>
            <a:off x="820964" y="155496"/>
            <a:ext cx="10515600" cy="636360"/>
          </a:xfrm>
        </p:spPr>
        <p:txBody>
          <a:bodyPr>
            <a:normAutofit/>
          </a:bodyPr>
          <a:lstStyle/>
          <a:p>
            <a:pPr algn="ctr"/>
            <a:r>
              <a:rPr lang="en-US" sz="2800" b="1" dirty="0">
                <a:latin typeface="+mj-lt"/>
              </a:rPr>
              <a:t>Polars vs Pandas speed comparison</a:t>
            </a:r>
            <a:endParaRPr lang="en-US" sz="2800" dirty="0">
              <a:latin typeface="+mj-lt"/>
            </a:endParaRPr>
          </a:p>
        </p:txBody>
      </p:sp>
      <p:sp>
        <p:nvSpPr>
          <p:cNvPr id="3" name="Content Placeholder 2">
            <a:extLst>
              <a:ext uri="{FF2B5EF4-FFF2-40B4-BE49-F238E27FC236}">
                <a16:creationId xmlns:a16="http://schemas.microsoft.com/office/drawing/2014/main" id="{5F9DEBAD-F485-4772-F38A-0EF907419947}"/>
              </a:ext>
            </a:extLst>
          </p:cNvPr>
          <p:cNvSpPr>
            <a:spLocks noGrp="1"/>
          </p:cNvSpPr>
          <p:nvPr>
            <p:ph idx="1"/>
          </p:nvPr>
        </p:nvSpPr>
        <p:spPr>
          <a:xfrm>
            <a:off x="838200" y="1045030"/>
            <a:ext cx="10515600" cy="5131934"/>
          </a:xfrm>
        </p:spPr>
        <p:txBody>
          <a:bodyPr/>
          <a:lstStyle/>
          <a:p>
            <a:pPr algn="just" fontAlgn="auto">
              <a:lnSpc>
                <a:spcPct val="200000"/>
              </a:lnSpc>
            </a:pPr>
            <a:r>
              <a:rPr lang="en-US" sz="1800" b="0" i="0" dirty="0">
                <a:effectLst/>
                <a:latin typeface="+mn-lt"/>
              </a:rPr>
              <a:t>It takes pandas </a:t>
            </a:r>
            <a:r>
              <a:rPr lang="en-US" sz="1800" b="0" i="1" dirty="0">
                <a:effectLst/>
                <a:latin typeface="+mn-lt"/>
              </a:rPr>
              <a:t>472 </a:t>
            </a:r>
            <a:r>
              <a:rPr lang="en-US" sz="1800" b="0" i="1" dirty="0" err="1">
                <a:effectLst/>
                <a:latin typeface="+mn-lt"/>
              </a:rPr>
              <a:t>ms</a:t>
            </a:r>
            <a:r>
              <a:rPr lang="en-US" sz="1800" b="0" i="0" dirty="0">
                <a:effectLst/>
                <a:latin typeface="+mn-lt"/>
              </a:rPr>
              <a:t> to sum 10mil observations; that's </a:t>
            </a:r>
            <a:r>
              <a:rPr lang="en-US" sz="1800" b="0" i="1" dirty="0">
                <a:effectLst/>
                <a:latin typeface="+mn-lt"/>
              </a:rPr>
              <a:t>± 6.5 </a:t>
            </a:r>
            <a:r>
              <a:rPr lang="en-US" sz="1800" b="0" i="1" dirty="0" err="1">
                <a:effectLst/>
                <a:latin typeface="+mn-lt"/>
              </a:rPr>
              <a:t>ms</a:t>
            </a:r>
            <a:r>
              <a:rPr lang="en-US" sz="1800" b="0" i="1" dirty="0">
                <a:effectLst/>
                <a:latin typeface="+mn-lt"/>
              </a:rPr>
              <a:t> per loop </a:t>
            </a:r>
            <a:r>
              <a:rPr lang="en-US" sz="1800" b="0" i="0" dirty="0">
                <a:effectLst/>
                <a:latin typeface="+mn-lt"/>
              </a:rPr>
              <a:t>that is only two features. The real data often contain hundreds of features called Big Data. The time will increase exponentially once the </a:t>
            </a:r>
            <a:r>
              <a:rPr lang="en-US" sz="1800" b="0" i="1" dirty="0">
                <a:effectLst/>
                <a:latin typeface="+mn-lt"/>
              </a:rPr>
              <a:t>sum</a:t>
            </a:r>
            <a:r>
              <a:rPr lang="en-US" sz="1800" b="0" i="0" dirty="0">
                <a:effectLst/>
                <a:latin typeface="+mn-lt"/>
              </a:rPr>
              <a:t> function is replaced with a complex function or the datatype to string/object type</a:t>
            </a:r>
          </a:p>
          <a:p>
            <a:pPr algn="just" fontAlgn="auto">
              <a:lnSpc>
                <a:spcPct val="200000"/>
              </a:lnSpc>
            </a:pPr>
            <a:r>
              <a:rPr lang="en-US" sz="1800" b="0" i="0" dirty="0">
                <a:effectLst/>
                <a:latin typeface="+mn-lt"/>
              </a:rPr>
              <a:t>It takes polars 14.3 </a:t>
            </a:r>
            <a:r>
              <a:rPr lang="en-US" sz="1800" b="0" i="0" dirty="0" err="1">
                <a:effectLst/>
                <a:latin typeface="+mn-lt"/>
              </a:rPr>
              <a:t>ms</a:t>
            </a:r>
            <a:r>
              <a:rPr lang="en-US" sz="1800" b="0" i="0" dirty="0">
                <a:effectLst/>
                <a:latin typeface="+mn-lt"/>
              </a:rPr>
              <a:t> to sum 10mil observations; that's ± 2.27 </a:t>
            </a:r>
            <a:r>
              <a:rPr lang="en-US" sz="1800" b="0" i="0" dirty="0" err="1">
                <a:effectLst/>
                <a:latin typeface="+mn-lt"/>
              </a:rPr>
              <a:t>ms</a:t>
            </a:r>
            <a:r>
              <a:rPr lang="en-US" sz="1800" b="0" i="0" dirty="0">
                <a:effectLst/>
                <a:latin typeface="+mn-lt"/>
              </a:rPr>
              <a:t> per loop!</a:t>
            </a:r>
          </a:p>
          <a:p>
            <a:pPr algn="just">
              <a:lnSpc>
                <a:spcPct val="200000"/>
              </a:lnSpc>
            </a:pPr>
            <a:r>
              <a:rPr lang="en-US" sz="1800" dirty="0">
                <a:latin typeface="+mn-lt"/>
              </a:rPr>
              <a:t>Polars is </a:t>
            </a:r>
            <a:r>
              <a:rPr lang="en-US" sz="1800" b="1" dirty="0">
                <a:latin typeface="+mn-lt"/>
              </a:rPr>
              <a:t>34 times </a:t>
            </a:r>
            <a:r>
              <a:rPr lang="en-US" sz="1800" dirty="0">
                <a:latin typeface="+mn-lt"/>
              </a:rPr>
              <a:t>faster than pandas for the sum function</a:t>
            </a:r>
          </a:p>
          <a:p>
            <a:pPr algn="just">
              <a:lnSpc>
                <a:spcPct val="200000"/>
              </a:lnSpc>
            </a:pPr>
            <a:r>
              <a:rPr lang="en-US" sz="1800" dirty="0">
                <a:latin typeface="+mn-lt"/>
              </a:rPr>
              <a:t>Sigmoid function applied to the observations:</a:t>
            </a:r>
          </a:p>
          <a:p>
            <a:pPr marL="0" indent="0">
              <a:lnSpc>
                <a:spcPct val="150000"/>
              </a:lnSpc>
              <a:buNone/>
            </a:pPr>
            <a:br>
              <a:rPr lang="en-US" sz="2000" dirty="0"/>
            </a:br>
            <a:endParaRPr lang="en-US" sz="2000" dirty="0"/>
          </a:p>
        </p:txBody>
      </p:sp>
      <p:pic>
        <p:nvPicPr>
          <p:cNvPr id="4" name="Picture 3">
            <a:extLst>
              <a:ext uri="{FF2B5EF4-FFF2-40B4-BE49-F238E27FC236}">
                <a16:creationId xmlns:a16="http://schemas.microsoft.com/office/drawing/2014/main" id="{F6042606-BCE3-6C85-031B-0624100F8B05}"/>
              </a:ext>
            </a:extLst>
          </p:cNvPr>
          <p:cNvPicPr>
            <a:picLocks noChangeAspect="1"/>
          </p:cNvPicPr>
          <p:nvPr/>
        </p:nvPicPr>
        <p:blipFill>
          <a:blip r:embed="rId2"/>
          <a:stretch>
            <a:fillRect/>
          </a:stretch>
        </p:blipFill>
        <p:spPr>
          <a:xfrm>
            <a:off x="1403642" y="4768852"/>
            <a:ext cx="4474644" cy="1408112"/>
          </a:xfrm>
          <a:prstGeom prst="rect">
            <a:avLst/>
          </a:prstGeom>
        </p:spPr>
      </p:pic>
      <p:pic>
        <p:nvPicPr>
          <p:cNvPr id="5" name="Picture 4" descr="A white lines in a shape of a bear&#10;&#10;Description automatically generated">
            <a:extLst>
              <a:ext uri="{FF2B5EF4-FFF2-40B4-BE49-F238E27FC236}">
                <a16:creationId xmlns:a16="http://schemas.microsoft.com/office/drawing/2014/main" id="{FFDC9AF0-EBBC-46FA-38B9-290894C30F1C}"/>
              </a:ext>
            </a:extLst>
          </p:cNvPr>
          <p:cNvPicPr>
            <a:picLocks noChangeAspect="1"/>
          </p:cNvPicPr>
          <p:nvPr/>
        </p:nvPicPr>
        <p:blipFill>
          <a:blip r:embed="rId3"/>
          <a:stretch>
            <a:fillRect/>
          </a:stretch>
        </p:blipFill>
        <p:spPr>
          <a:xfrm>
            <a:off x="11038114" y="6100860"/>
            <a:ext cx="1032329" cy="658555"/>
          </a:xfrm>
          <a:prstGeom prst="rect">
            <a:avLst/>
          </a:prstGeom>
        </p:spPr>
      </p:pic>
      <p:pic>
        <p:nvPicPr>
          <p:cNvPr id="6" name="Picture 8" descr="Polars and Pandas: The Race Continues | by Marco Rodrigues | Python in  Plain English">
            <a:extLst>
              <a:ext uri="{FF2B5EF4-FFF2-40B4-BE49-F238E27FC236}">
                <a16:creationId xmlns:a16="http://schemas.microsoft.com/office/drawing/2014/main" id="{F6B77FB2-3368-7A16-F0FB-A1E2508C0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201" y="3508874"/>
            <a:ext cx="3899200" cy="266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620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325E-D562-D06F-D94C-AA47AF4BFD1B}"/>
              </a:ext>
            </a:extLst>
          </p:cNvPr>
          <p:cNvSpPr>
            <a:spLocks noGrp="1"/>
          </p:cNvSpPr>
          <p:nvPr>
            <p:ph type="title"/>
          </p:nvPr>
        </p:nvSpPr>
        <p:spPr>
          <a:xfrm>
            <a:off x="820964" y="127401"/>
            <a:ext cx="10515600" cy="671343"/>
          </a:xfrm>
        </p:spPr>
        <p:txBody>
          <a:bodyPr>
            <a:normAutofit/>
          </a:bodyPr>
          <a:lstStyle/>
          <a:p>
            <a:pPr algn="ctr"/>
            <a:r>
              <a:rPr lang="en-US" sz="2800" b="1" dirty="0">
                <a:latin typeface="+mj-lt"/>
              </a:rPr>
              <a:t>Polars vs Pandas speed comparison</a:t>
            </a:r>
            <a:endParaRPr lang="en-US" sz="2800" dirty="0">
              <a:latin typeface="+mj-lt"/>
            </a:endParaRPr>
          </a:p>
        </p:txBody>
      </p:sp>
      <p:sp>
        <p:nvSpPr>
          <p:cNvPr id="3" name="Content Placeholder 2">
            <a:extLst>
              <a:ext uri="{FF2B5EF4-FFF2-40B4-BE49-F238E27FC236}">
                <a16:creationId xmlns:a16="http://schemas.microsoft.com/office/drawing/2014/main" id="{3406BC63-3EFA-3D1C-E9C7-79B6363D32A8}"/>
              </a:ext>
            </a:extLst>
          </p:cNvPr>
          <p:cNvSpPr>
            <a:spLocks noGrp="1"/>
          </p:cNvSpPr>
          <p:nvPr>
            <p:ph idx="1"/>
          </p:nvPr>
        </p:nvSpPr>
        <p:spPr>
          <a:xfrm>
            <a:off x="820964" y="1077686"/>
            <a:ext cx="9999436" cy="5236028"/>
          </a:xfrm>
        </p:spPr>
        <p:txBody>
          <a:bodyPr>
            <a:normAutofit lnSpcReduction="10000"/>
          </a:bodyPr>
          <a:lstStyle/>
          <a:p>
            <a:r>
              <a:rPr lang="en-US" sz="2000" b="1" i="1" u="sng" dirty="0">
                <a:latin typeface="+mn-lt"/>
              </a:rPr>
              <a:t>Pandas</a:t>
            </a:r>
          </a:p>
          <a:p>
            <a:endParaRPr lang="en-US" sz="2000" dirty="0">
              <a:latin typeface="+mn-lt"/>
            </a:endParaRPr>
          </a:p>
          <a:p>
            <a:pPr marL="0" indent="0">
              <a:buNone/>
            </a:pPr>
            <a:endParaRPr lang="en-US" sz="2000" dirty="0">
              <a:latin typeface="+mn-lt"/>
            </a:endParaRPr>
          </a:p>
          <a:p>
            <a:pPr marL="0" indent="0">
              <a:buNone/>
            </a:pPr>
            <a:endParaRPr lang="en-US" sz="2000" dirty="0">
              <a:latin typeface="+mn-lt"/>
            </a:endParaRPr>
          </a:p>
          <a:p>
            <a:endParaRPr lang="en-US" sz="2000" b="1" i="1" u="sng" dirty="0">
              <a:latin typeface="+mn-lt"/>
            </a:endParaRPr>
          </a:p>
          <a:p>
            <a:r>
              <a:rPr lang="en-US" sz="2000" b="1" i="1" u="sng" dirty="0">
                <a:latin typeface="+mn-lt"/>
              </a:rPr>
              <a:t>Polars</a:t>
            </a:r>
          </a:p>
          <a:p>
            <a:pPr marL="0" indent="0">
              <a:buNone/>
            </a:pPr>
            <a:endParaRPr lang="en-US" sz="2000" dirty="0">
              <a:latin typeface="+mn-lt"/>
            </a:endParaRPr>
          </a:p>
          <a:p>
            <a:endParaRPr lang="en-US" sz="2000" dirty="0">
              <a:latin typeface="+mn-lt"/>
            </a:endParaRPr>
          </a:p>
          <a:p>
            <a:endParaRPr lang="en-US" sz="2000" dirty="0">
              <a:latin typeface="+mn-lt"/>
            </a:endParaRPr>
          </a:p>
          <a:p>
            <a:endParaRPr lang="en-US" sz="2000" dirty="0">
              <a:latin typeface="+mn-lt"/>
            </a:endParaRPr>
          </a:p>
          <a:p>
            <a:pPr marL="0" indent="0">
              <a:buNone/>
            </a:pPr>
            <a:endParaRPr lang="en-US" sz="2000" dirty="0">
              <a:latin typeface="+mn-lt"/>
            </a:endParaRPr>
          </a:p>
          <a:p>
            <a:r>
              <a:rPr lang="en-US" sz="2000" dirty="0">
                <a:latin typeface="+mn-lt"/>
              </a:rPr>
              <a:t>Polars is 10 times faster than Pandas for apply function</a:t>
            </a:r>
          </a:p>
          <a:p>
            <a:pPr algn="just">
              <a:lnSpc>
                <a:spcPct val="160000"/>
              </a:lnSpc>
            </a:pPr>
            <a:r>
              <a:rPr lang="en-US" sz="2000" b="0" i="0" dirty="0">
                <a:effectLst/>
                <a:latin typeface="+mn-lt"/>
              </a:rPr>
              <a:t>Where it takes Polars 0.13min to run the sigma function on 10 million observations Pandas take 1.5min to do that same. Polars ran the ‘apply()’ function 10 times faster Pandas.</a:t>
            </a:r>
            <a:endParaRPr lang="en-US" sz="2000" dirty="0">
              <a:latin typeface="+mn-lt"/>
            </a:endParaRPr>
          </a:p>
        </p:txBody>
      </p:sp>
      <p:pic>
        <p:nvPicPr>
          <p:cNvPr id="7" name="Picture 6">
            <a:extLst>
              <a:ext uri="{FF2B5EF4-FFF2-40B4-BE49-F238E27FC236}">
                <a16:creationId xmlns:a16="http://schemas.microsoft.com/office/drawing/2014/main" id="{F8B2BB0B-33A0-1DD3-3DAD-E5EA82AEF523}"/>
              </a:ext>
            </a:extLst>
          </p:cNvPr>
          <p:cNvPicPr>
            <a:picLocks noChangeAspect="1"/>
          </p:cNvPicPr>
          <p:nvPr/>
        </p:nvPicPr>
        <p:blipFill>
          <a:blip r:embed="rId2"/>
          <a:stretch>
            <a:fillRect/>
          </a:stretch>
        </p:blipFill>
        <p:spPr>
          <a:xfrm>
            <a:off x="1371600" y="1525896"/>
            <a:ext cx="7200900" cy="660400"/>
          </a:xfrm>
          <a:prstGeom prst="rect">
            <a:avLst/>
          </a:prstGeom>
        </p:spPr>
      </p:pic>
      <p:pic>
        <p:nvPicPr>
          <p:cNvPr id="9" name="Picture 8">
            <a:extLst>
              <a:ext uri="{FF2B5EF4-FFF2-40B4-BE49-F238E27FC236}">
                <a16:creationId xmlns:a16="http://schemas.microsoft.com/office/drawing/2014/main" id="{631FB3BD-2020-F120-3F3F-529DA605A87B}"/>
              </a:ext>
            </a:extLst>
          </p:cNvPr>
          <p:cNvPicPr>
            <a:picLocks noChangeAspect="1"/>
          </p:cNvPicPr>
          <p:nvPr/>
        </p:nvPicPr>
        <p:blipFill>
          <a:blip r:embed="rId3"/>
          <a:stretch>
            <a:fillRect/>
          </a:stretch>
        </p:blipFill>
        <p:spPr>
          <a:xfrm>
            <a:off x="1371600" y="2258373"/>
            <a:ext cx="7315200" cy="368300"/>
          </a:xfrm>
          <a:prstGeom prst="rect">
            <a:avLst/>
          </a:prstGeom>
        </p:spPr>
      </p:pic>
      <p:pic>
        <p:nvPicPr>
          <p:cNvPr id="11" name="Picture 10">
            <a:extLst>
              <a:ext uri="{FF2B5EF4-FFF2-40B4-BE49-F238E27FC236}">
                <a16:creationId xmlns:a16="http://schemas.microsoft.com/office/drawing/2014/main" id="{61BA4B9A-1119-EA0E-11F5-C88D9F7CA173}"/>
              </a:ext>
            </a:extLst>
          </p:cNvPr>
          <p:cNvPicPr>
            <a:picLocks noChangeAspect="1"/>
          </p:cNvPicPr>
          <p:nvPr/>
        </p:nvPicPr>
        <p:blipFill>
          <a:blip r:embed="rId4"/>
          <a:stretch>
            <a:fillRect/>
          </a:stretch>
        </p:blipFill>
        <p:spPr>
          <a:xfrm>
            <a:off x="1371600" y="3305916"/>
            <a:ext cx="6400800" cy="723900"/>
          </a:xfrm>
          <a:prstGeom prst="rect">
            <a:avLst/>
          </a:prstGeom>
        </p:spPr>
      </p:pic>
      <p:pic>
        <p:nvPicPr>
          <p:cNvPr id="13" name="Picture 12">
            <a:extLst>
              <a:ext uri="{FF2B5EF4-FFF2-40B4-BE49-F238E27FC236}">
                <a16:creationId xmlns:a16="http://schemas.microsoft.com/office/drawing/2014/main" id="{838F8840-3344-4455-06B1-AC70D8E4A60A}"/>
              </a:ext>
            </a:extLst>
          </p:cNvPr>
          <p:cNvPicPr>
            <a:picLocks noChangeAspect="1"/>
          </p:cNvPicPr>
          <p:nvPr/>
        </p:nvPicPr>
        <p:blipFill>
          <a:blip r:embed="rId5"/>
          <a:stretch>
            <a:fillRect/>
          </a:stretch>
        </p:blipFill>
        <p:spPr>
          <a:xfrm>
            <a:off x="1371600" y="4231328"/>
            <a:ext cx="6883400" cy="304800"/>
          </a:xfrm>
          <a:prstGeom prst="rect">
            <a:avLst/>
          </a:prstGeom>
        </p:spPr>
      </p:pic>
      <p:pic>
        <p:nvPicPr>
          <p:cNvPr id="14" name="Picture 13" descr="A white lines in a shape of a bear&#10;&#10;Description automatically generated">
            <a:extLst>
              <a:ext uri="{FF2B5EF4-FFF2-40B4-BE49-F238E27FC236}">
                <a16:creationId xmlns:a16="http://schemas.microsoft.com/office/drawing/2014/main" id="{2D38CBED-3AEB-0ABA-2253-783BCC4C43F7}"/>
              </a:ext>
            </a:extLst>
          </p:cNvPr>
          <p:cNvPicPr>
            <a:picLocks noChangeAspect="1"/>
          </p:cNvPicPr>
          <p:nvPr/>
        </p:nvPicPr>
        <p:blipFill>
          <a:blip r:embed="rId6"/>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254307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50B1-D908-95B8-7397-145BB576EB77}"/>
              </a:ext>
            </a:extLst>
          </p:cNvPr>
          <p:cNvSpPr>
            <a:spLocks noGrp="1"/>
          </p:cNvSpPr>
          <p:nvPr>
            <p:ph type="title"/>
          </p:nvPr>
        </p:nvSpPr>
        <p:spPr>
          <a:xfrm>
            <a:off x="968828" y="155496"/>
            <a:ext cx="10515600" cy="854075"/>
          </a:xfrm>
        </p:spPr>
        <p:txBody>
          <a:bodyPr>
            <a:normAutofit/>
          </a:bodyPr>
          <a:lstStyle/>
          <a:p>
            <a:pPr algn="ctr"/>
            <a:r>
              <a:rPr lang="en-US" sz="2800" b="1" dirty="0">
                <a:latin typeface="+mj-lt"/>
              </a:rPr>
              <a:t>Performance comparison of Polars with Pandas</a:t>
            </a:r>
          </a:p>
        </p:txBody>
      </p:sp>
      <p:sp>
        <p:nvSpPr>
          <p:cNvPr id="3" name="Content Placeholder 2">
            <a:extLst>
              <a:ext uri="{FF2B5EF4-FFF2-40B4-BE49-F238E27FC236}">
                <a16:creationId xmlns:a16="http://schemas.microsoft.com/office/drawing/2014/main" id="{92D87DB2-636E-19D6-2C9B-8EFFF583AF7D}"/>
              </a:ext>
            </a:extLst>
          </p:cNvPr>
          <p:cNvSpPr>
            <a:spLocks noGrp="1"/>
          </p:cNvSpPr>
          <p:nvPr>
            <p:ph idx="1"/>
          </p:nvPr>
        </p:nvSpPr>
        <p:spPr>
          <a:xfrm>
            <a:off x="838200" y="1208314"/>
            <a:ext cx="10515600" cy="4968650"/>
          </a:xfrm>
        </p:spPr>
        <p:txBody>
          <a:bodyPr>
            <a:normAutofit/>
          </a:bodyPr>
          <a:lstStyle/>
          <a:p>
            <a:pPr algn="just"/>
            <a:r>
              <a:rPr lang="en-US" sz="2000" dirty="0">
                <a:latin typeface="+mn-lt"/>
              </a:rPr>
              <a:t>Following operations performed on a large dataset with 1 million rows:</a:t>
            </a:r>
          </a:p>
          <a:p>
            <a:pPr algn="just"/>
            <a:r>
              <a:rPr lang="en-US" sz="2000" b="1" i="1" u="sng" dirty="0">
                <a:latin typeface="+mn-lt"/>
              </a:rPr>
              <a:t>Import speed</a:t>
            </a:r>
          </a:p>
          <a:p>
            <a:endParaRPr lang="en-US" sz="2000" dirty="0"/>
          </a:p>
          <a:p>
            <a:endParaRPr lang="en-US" sz="2000" dirty="0"/>
          </a:p>
          <a:p>
            <a:endParaRPr lang="en-US" sz="2000" dirty="0"/>
          </a:p>
          <a:p>
            <a:endParaRPr lang="en-US" sz="2000" dirty="0"/>
          </a:p>
          <a:p>
            <a:endParaRPr lang="en-US" sz="2000" dirty="0"/>
          </a:p>
          <a:p>
            <a:pPr marL="0" indent="0" algn="just">
              <a:lnSpc>
                <a:spcPct val="150000"/>
              </a:lnSpc>
              <a:buNone/>
            </a:pPr>
            <a:endParaRPr lang="en-US" sz="2000" dirty="0"/>
          </a:p>
          <a:p>
            <a:pPr algn="just">
              <a:lnSpc>
                <a:spcPct val="150000"/>
              </a:lnSpc>
            </a:pPr>
            <a:r>
              <a:rPr lang="en-US" sz="2000" dirty="0">
                <a:latin typeface="+mn-lt"/>
              </a:rPr>
              <a:t>Polars import is 90 times faster than pandas import which is useful when handling large datasets. We can also use lazy load for even faster load and lazy evaluations:</a:t>
            </a:r>
          </a:p>
          <a:p>
            <a:pPr marL="0" indent="0">
              <a:buNone/>
            </a:pPr>
            <a:endParaRPr lang="en-US" sz="2000" dirty="0"/>
          </a:p>
        </p:txBody>
      </p:sp>
      <p:pic>
        <p:nvPicPr>
          <p:cNvPr id="5" name="Picture 4" descr="A screenshot of a computer code&#10;&#10;Description automatically generated">
            <a:extLst>
              <a:ext uri="{FF2B5EF4-FFF2-40B4-BE49-F238E27FC236}">
                <a16:creationId xmlns:a16="http://schemas.microsoft.com/office/drawing/2014/main" id="{C71143BB-0BE8-F8C7-C500-5AEFD490BDF0}"/>
              </a:ext>
            </a:extLst>
          </p:cNvPr>
          <p:cNvPicPr>
            <a:picLocks noChangeAspect="1"/>
          </p:cNvPicPr>
          <p:nvPr/>
        </p:nvPicPr>
        <p:blipFill>
          <a:blip r:embed="rId2"/>
          <a:stretch>
            <a:fillRect/>
          </a:stretch>
        </p:blipFill>
        <p:spPr>
          <a:xfrm>
            <a:off x="1169511" y="2169620"/>
            <a:ext cx="8322832" cy="1758833"/>
          </a:xfrm>
          <a:prstGeom prst="rect">
            <a:avLst/>
          </a:prstGeom>
        </p:spPr>
      </p:pic>
      <p:pic>
        <p:nvPicPr>
          <p:cNvPr id="7" name="Picture 6">
            <a:extLst>
              <a:ext uri="{FF2B5EF4-FFF2-40B4-BE49-F238E27FC236}">
                <a16:creationId xmlns:a16="http://schemas.microsoft.com/office/drawing/2014/main" id="{4438BAF5-9637-2371-A7A6-CCFA270FC45C}"/>
              </a:ext>
            </a:extLst>
          </p:cNvPr>
          <p:cNvPicPr>
            <a:picLocks noChangeAspect="1"/>
          </p:cNvPicPr>
          <p:nvPr/>
        </p:nvPicPr>
        <p:blipFill>
          <a:blip r:embed="rId3"/>
          <a:stretch>
            <a:fillRect/>
          </a:stretch>
        </p:blipFill>
        <p:spPr>
          <a:xfrm>
            <a:off x="1169511" y="5419964"/>
            <a:ext cx="8153753" cy="909399"/>
          </a:xfrm>
          <a:prstGeom prst="rect">
            <a:avLst/>
          </a:prstGeom>
        </p:spPr>
      </p:pic>
      <p:pic>
        <p:nvPicPr>
          <p:cNvPr id="8" name="Picture 7" descr="A white lines in a shape of a bear&#10;&#10;Description automatically generated">
            <a:extLst>
              <a:ext uri="{FF2B5EF4-FFF2-40B4-BE49-F238E27FC236}">
                <a16:creationId xmlns:a16="http://schemas.microsoft.com/office/drawing/2014/main" id="{8ABDD0BD-EBBC-7F18-1D3D-8E7A8E2CB119}"/>
              </a:ext>
            </a:extLst>
          </p:cNvPr>
          <p:cNvPicPr>
            <a:picLocks noChangeAspect="1"/>
          </p:cNvPicPr>
          <p:nvPr/>
        </p:nvPicPr>
        <p:blipFill>
          <a:blip r:embed="rId4"/>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332013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52E8-98ED-FBB0-4005-4DC64D44E96F}"/>
              </a:ext>
            </a:extLst>
          </p:cNvPr>
          <p:cNvSpPr>
            <a:spLocks noGrp="1"/>
          </p:cNvSpPr>
          <p:nvPr>
            <p:ph type="title"/>
          </p:nvPr>
        </p:nvSpPr>
        <p:spPr>
          <a:xfrm>
            <a:off x="1057790" y="114300"/>
            <a:ext cx="10064239" cy="681871"/>
          </a:xfrm>
        </p:spPr>
        <p:txBody>
          <a:bodyPr/>
          <a:lstStyle/>
          <a:p>
            <a:pPr algn="ctr"/>
            <a:r>
              <a:rPr lang="en-US" sz="2800" b="1" dirty="0">
                <a:latin typeface="+mj-lt"/>
              </a:rPr>
              <a:t>Poll Question</a:t>
            </a:r>
          </a:p>
        </p:txBody>
      </p:sp>
      <p:sp>
        <p:nvSpPr>
          <p:cNvPr id="3" name="Content Placeholder 2">
            <a:extLst>
              <a:ext uri="{FF2B5EF4-FFF2-40B4-BE49-F238E27FC236}">
                <a16:creationId xmlns:a16="http://schemas.microsoft.com/office/drawing/2014/main" id="{029E4A88-4B5E-BF6F-138B-0F06E4F8A88B}"/>
              </a:ext>
            </a:extLst>
          </p:cNvPr>
          <p:cNvSpPr>
            <a:spLocks noGrp="1"/>
          </p:cNvSpPr>
          <p:nvPr>
            <p:ph idx="1"/>
          </p:nvPr>
        </p:nvSpPr>
        <p:spPr/>
        <p:txBody>
          <a:bodyPr/>
          <a:lstStyle/>
          <a:p>
            <a:pPr algn="just">
              <a:lnSpc>
                <a:spcPct val="200000"/>
              </a:lnSpc>
            </a:pPr>
            <a:r>
              <a:rPr lang="en-US" sz="2400" dirty="0">
                <a:latin typeface="+mn-lt"/>
              </a:rPr>
              <a:t>How familiar are you with using pandas for data science tasks like data mining? (one selection)</a:t>
            </a:r>
          </a:p>
          <a:p>
            <a:pPr lvl="1">
              <a:lnSpc>
                <a:spcPct val="200000"/>
              </a:lnSpc>
              <a:buFont typeface="Wingdings" pitchFamily="2" charset="77"/>
              <a:buChar char="§"/>
            </a:pPr>
            <a:r>
              <a:rPr lang="en-US" sz="2400" dirty="0">
                <a:latin typeface="+mn-lt"/>
              </a:rPr>
              <a:t>Beginner</a:t>
            </a:r>
          </a:p>
          <a:p>
            <a:pPr lvl="1">
              <a:lnSpc>
                <a:spcPct val="200000"/>
              </a:lnSpc>
              <a:buFont typeface="Wingdings" pitchFamily="2" charset="77"/>
              <a:buChar char="§"/>
            </a:pPr>
            <a:r>
              <a:rPr lang="en-US" sz="2400" dirty="0">
                <a:latin typeface="+mn-lt"/>
              </a:rPr>
              <a:t>Intermediate</a:t>
            </a:r>
          </a:p>
          <a:p>
            <a:pPr lvl="1">
              <a:lnSpc>
                <a:spcPct val="200000"/>
              </a:lnSpc>
              <a:buFont typeface="Wingdings" pitchFamily="2" charset="77"/>
              <a:buChar char="§"/>
            </a:pPr>
            <a:r>
              <a:rPr lang="en-US" sz="2400" dirty="0">
                <a:latin typeface="+mn-lt"/>
              </a:rPr>
              <a:t>Expert</a:t>
            </a:r>
          </a:p>
        </p:txBody>
      </p:sp>
    </p:spTree>
    <p:extLst>
      <p:ext uri="{BB962C8B-B14F-4D97-AF65-F5344CB8AC3E}">
        <p14:creationId xmlns:p14="http://schemas.microsoft.com/office/powerpoint/2010/main" val="683294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87AC-9B21-9A70-D079-B6F74F52753B}"/>
              </a:ext>
            </a:extLst>
          </p:cNvPr>
          <p:cNvSpPr>
            <a:spLocks noGrp="1"/>
          </p:cNvSpPr>
          <p:nvPr>
            <p:ph type="title"/>
          </p:nvPr>
        </p:nvSpPr>
        <p:spPr>
          <a:xfrm>
            <a:off x="1057790" y="137160"/>
            <a:ext cx="10064239" cy="659011"/>
          </a:xfrm>
        </p:spPr>
        <p:txBody>
          <a:bodyPr/>
          <a:lstStyle/>
          <a:p>
            <a:pPr algn="ctr"/>
            <a:r>
              <a:rPr lang="en-US" sz="2800" b="1" dirty="0">
                <a:latin typeface="+mj-lt"/>
              </a:rPr>
              <a:t>Poll Question</a:t>
            </a:r>
          </a:p>
        </p:txBody>
      </p:sp>
      <p:sp>
        <p:nvSpPr>
          <p:cNvPr id="3" name="Content Placeholder 2">
            <a:extLst>
              <a:ext uri="{FF2B5EF4-FFF2-40B4-BE49-F238E27FC236}">
                <a16:creationId xmlns:a16="http://schemas.microsoft.com/office/drawing/2014/main" id="{1D3FBD7F-F401-5C86-FAD7-6EAB88688DAF}"/>
              </a:ext>
            </a:extLst>
          </p:cNvPr>
          <p:cNvSpPr>
            <a:spLocks noGrp="1"/>
          </p:cNvSpPr>
          <p:nvPr>
            <p:ph idx="1"/>
          </p:nvPr>
        </p:nvSpPr>
        <p:spPr/>
        <p:txBody>
          <a:bodyPr/>
          <a:lstStyle/>
          <a:p>
            <a:pPr algn="just">
              <a:lnSpc>
                <a:spcPct val="200000"/>
              </a:lnSpc>
            </a:pPr>
            <a:r>
              <a:rPr lang="en-US" sz="2000" dirty="0">
                <a:latin typeface="+mn-lt"/>
              </a:rPr>
              <a:t>In which scenario polars is faster than pandas? (single selection)</a:t>
            </a:r>
          </a:p>
          <a:p>
            <a:pPr marL="0" indent="0" algn="just">
              <a:lnSpc>
                <a:spcPct val="200000"/>
              </a:lnSpc>
              <a:buNone/>
            </a:pPr>
            <a:endParaRPr lang="en-US" sz="2000" dirty="0">
              <a:latin typeface="+mn-lt"/>
            </a:endParaRPr>
          </a:p>
          <a:p>
            <a:pPr lvl="1" algn="just">
              <a:lnSpc>
                <a:spcPct val="200000"/>
              </a:lnSpc>
              <a:buFont typeface="Wingdings" pitchFamily="2" charset="77"/>
              <a:buChar char="§"/>
            </a:pPr>
            <a:r>
              <a:rPr lang="en-US" sz="2000" dirty="0">
                <a:latin typeface="+mn-lt"/>
              </a:rPr>
              <a:t>Data visualization</a:t>
            </a:r>
          </a:p>
          <a:p>
            <a:pPr lvl="1" algn="just">
              <a:lnSpc>
                <a:spcPct val="200000"/>
              </a:lnSpc>
              <a:buFont typeface="Wingdings" pitchFamily="2" charset="77"/>
              <a:buChar char="§"/>
            </a:pPr>
            <a:r>
              <a:rPr lang="en-US" sz="2000" dirty="0">
                <a:latin typeface="+mn-lt"/>
              </a:rPr>
              <a:t>Machine Learning</a:t>
            </a:r>
          </a:p>
          <a:p>
            <a:pPr lvl="1" algn="just">
              <a:lnSpc>
                <a:spcPct val="200000"/>
              </a:lnSpc>
              <a:buFont typeface="Wingdings" pitchFamily="2" charset="77"/>
              <a:buChar char="§"/>
            </a:pPr>
            <a:r>
              <a:rPr lang="en-US" sz="2000" dirty="0">
                <a:latin typeface="+mn-lt"/>
              </a:rPr>
              <a:t>Handling large datasets</a:t>
            </a:r>
          </a:p>
          <a:p>
            <a:pPr lvl="1" algn="just">
              <a:lnSpc>
                <a:spcPct val="200000"/>
              </a:lnSpc>
              <a:buFont typeface="Wingdings" pitchFamily="2" charset="77"/>
              <a:buChar char="§"/>
            </a:pPr>
            <a:r>
              <a:rPr lang="en-US" sz="2000" dirty="0">
                <a:latin typeface="+mn-lt"/>
              </a:rPr>
              <a:t>Cloud computing</a:t>
            </a:r>
          </a:p>
        </p:txBody>
      </p:sp>
    </p:spTree>
    <p:extLst>
      <p:ext uri="{BB962C8B-B14F-4D97-AF65-F5344CB8AC3E}">
        <p14:creationId xmlns:p14="http://schemas.microsoft.com/office/powerpoint/2010/main" val="2703938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B136-18CC-352B-4FC0-AC16626D43BF}"/>
              </a:ext>
            </a:extLst>
          </p:cNvPr>
          <p:cNvSpPr>
            <a:spLocks noGrp="1"/>
          </p:cNvSpPr>
          <p:nvPr>
            <p:ph type="title"/>
          </p:nvPr>
        </p:nvSpPr>
        <p:spPr>
          <a:xfrm>
            <a:off x="838200" y="155496"/>
            <a:ext cx="10515600" cy="810531"/>
          </a:xfrm>
        </p:spPr>
        <p:txBody>
          <a:bodyPr>
            <a:normAutofit/>
          </a:bodyPr>
          <a:lstStyle/>
          <a:p>
            <a:pPr algn="ctr"/>
            <a:r>
              <a:rPr lang="en-US" sz="2800" b="1" dirty="0">
                <a:latin typeface="+mj-lt"/>
              </a:rPr>
              <a:t>Performance comparison of Polars with Pandas</a:t>
            </a:r>
            <a:endParaRPr lang="en-US" sz="2800" dirty="0">
              <a:latin typeface="+mj-lt"/>
            </a:endParaRPr>
          </a:p>
        </p:txBody>
      </p:sp>
      <p:sp>
        <p:nvSpPr>
          <p:cNvPr id="3" name="Content Placeholder 2">
            <a:extLst>
              <a:ext uri="{FF2B5EF4-FFF2-40B4-BE49-F238E27FC236}">
                <a16:creationId xmlns:a16="http://schemas.microsoft.com/office/drawing/2014/main" id="{C0C56419-6CA2-AD03-05FC-8456A9E195EE}"/>
              </a:ext>
            </a:extLst>
          </p:cNvPr>
          <p:cNvSpPr>
            <a:spLocks noGrp="1"/>
          </p:cNvSpPr>
          <p:nvPr>
            <p:ph idx="1"/>
          </p:nvPr>
        </p:nvSpPr>
        <p:spPr>
          <a:xfrm>
            <a:off x="838200" y="1317492"/>
            <a:ext cx="10515600" cy="5055734"/>
          </a:xfrm>
        </p:spPr>
        <p:txBody>
          <a:bodyPr>
            <a:normAutofit/>
          </a:bodyPr>
          <a:lstStyle/>
          <a:p>
            <a:r>
              <a:rPr lang="en-US" sz="2000" b="1" i="1" u="sng" dirty="0"/>
              <a:t>Apply Function:</a:t>
            </a:r>
          </a:p>
          <a:p>
            <a:endParaRPr lang="en-US" sz="2000" b="1" i="1" u="sng" dirty="0"/>
          </a:p>
          <a:p>
            <a:endParaRPr lang="en-US" sz="2000" b="1" i="1" u="sng" dirty="0"/>
          </a:p>
          <a:p>
            <a:pPr marL="0" indent="0">
              <a:buNone/>
            </a:pPr>
            <a:endParaRPr lang="en-US" sz="2000" b="1" i="1" u="sng" dirty="0"/>
          </a:p>
          <a:p>
            <a:pPr marL="0" indent="0">
              <a:buNone/>
            </a:pPr>
            <a:endParaRPr lang="en-US" sz="2000" b="1" i="1" u="sng" dirty="0"/>
          </a:p>
          <a:p>
            <a:endParaRPr lang="en-US" sz="2000" b="1" i="1" u="sng" dirty="0"/>
          </a:p>
          <a:p>
            <a:pPr marL="0" indent="0">
              <a:buNone/>
            </a:pPr>
            <a:endParaRPr lang="en-US" sz="2000" b="1" i="1" u="sng" dirty="0"/>
          </a:p>
          <a:p>
            <a:pPr algn="just"/>
            <a:r>
              <a:rPr lang="en-US" sz="2000" b="0" i="0" dirty="0">
                <a:solidFill>
                  <a:srgbClr val="313030"/>
                </a:solidFill>
                <a:effectLst/>
                <a:latin typeface="+mn-lt"/>
              </a:rPr>
              <a:t>A similar query can be further made faster by using the expression system provided by Polars</a:t>
            </a:r>
            <a:endParaRPr lang="en-US" sz="2000" b="1" i="1" u="sng" dirty="0">
              <a:latin typeface="+mn-lt"/>
            </a:endParaRPr>
          </a:p>
          <a:p>
            <a:pPr marL="0" indent="0">
              <a:buNone/>
            </a:pPr>
            <a:endParaRPr lang="en-US" sz="2000" b="1" i="1" u="sng" dirty="0"/>
          </a:p>
        </p:txBody>
      </p:sp>
      <p:pic>
        <p:nvPicPr>
          <p:cNvPr id="5" name="Picture 4" descr="A screenshot of a computer code&#10;&#10;Description automatically generated">
            <a:extLst>
              <a:ext uri="{FF2B5EF4-FFF2-40B4-BE49-F238E27FC236}">
                <a16:creationId xmlns:a16="http://schemas.microsoft.com/office/drawing/2014/main" id="{1254E32E-E161-BA27-D4AE-263AE46E06ED}"/>
              </a:ext>
            </a:extLst>
          </p:cNvPr>
          <p:cNvPicPr>
            <a:picLocks noChangeAspect="1"/>
          </p:cNvPicPr>
          <p:nvPr/>
        </p:nvPicPr>
        <p:blipFill>
          <a:blip r:embed="rId2"/>
          <a:stretch>
            <a:fillRect/>
          </a:stretch>
        </p:blipFill>
        <p:spPr>
          <a:xfrm>
            <a:off x="1183718" y="1746799"/>
            <a:ext cx="8188882" cy="2082800"/>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3639772F-E0F2-DA47-80B3-44BB27A22100}"/>
              </a:ext>
            </a:extLst>
          </p:cNvPr>
          <p:cNvPicPr>
            <a:picLocks noChangeAspect="1"/>
          </p:cNvPicPr>
          <p:nvPr/>
        </p:nvPicPr>
        <p:blipFill>
          <a:blip r:embed="rId3"/>
          <a:stretch>
            <a:fillRect/>
          </a:stretch>
        </p:blipFill>
        <p:spPr>
          <a:xfrm>
            <a:off x="1183719" y="4550229"/>
            <a:ext cx="8188881" cy="1409786"/>
          </a:xfrm>
          <a:prstGeom prst="rect">
            <a:avLst/>
          </a:prstGeom>
        </p:spPr>
      </p:pic>
      <p:pic>
        <p:nvPicPr>
          <p:cNvPr id="8" name="Picture 7" descr="A white lines in a shape of a bear&#10;&#10;Description automatically generated">
            <a:extLst>
              <a:ext uri="{FF2B5EF4-FFF2-40B4-BE49-F238E27FC236}">
                <a16:creationId xmlns:a16="http://schemas.microsoft.com/office/drawing/2014/main" id="{563B30C4-D282-F185-84A1-3E0C608A8D34}"/>
              </a:ext>
            </a:extLst>
          </p:cNvPr>
          <p:cNvPicPr>
            <a:picLocks noChangeAspect="1"/>
          </p:cNvPicPr>
          <p:nvPr/>
        </p:nvPicPr>
        <p:blipFill>
          <a:blip r:embed="rId4"/>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2697442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FFCB-5C25-DDE0-A7CB-D03FEAD0899F}"/>
              </a:ext>
            </a:extLst>
          </p:cNvPr>
          <p:cNvSpPr>
            <a:spLocks noGrp="1"/>
          </p:cNvSpPr>
          <p:nvPr>
            <p:ph type="title"/>
          </p:nvPr>
        </p:nvSpPr>
        <p:spPr>
          <a:xfrm>
            <a:off x="838200" y="155496"/>
            <a:ext cx="10515600" cy="788761"/>
          </a:xfrm>
        </p:spPr>
        <p:txBody>
          <a:bodyPr>
            <a:normAutofit/>
          </a:bodyPr>
          <a:lstStyle/>
          <a:p>
            <a:pPr algn="ctr"/>
            <a:r>
              <a:rPr lang="en-US" sz="2800" b="1" dirty="0">
                <a:latin typeface="+mj-lt"/>
              </a:rPr>
              <a:t>Performance comparison of Polars with Pandas</a:t>
            </a:r>
            <a:endParaRPr lang="en-US" sz="2800" dirty="0">
              <a:latin typeface="+mj-lt"/>
            </a:endParaRPr>
          </a:p>
        </p:txBody>
      </p:sp>
      <p:sp>
        <p:nvSpPr>
          <p:cNvPr id="3" name="Content Placeholder 2">
            <a:extLst>
              <a:ext uri="{FF2B5EF4-FFF2-40B4-BE49-F238E27FC236}">
                <a16:creationId xmlns:a16="http://schemas.microsoft.com/office/drawing/2014/main" id="{BB90BEB4-C243-1BCB-0BD4-D6B582FD572A}"/>
              </a:ext>
            </a:extLst>
          </p:cNvPr>
          <p:cNvSpPr>
            <a:spLocks noGrp="1"/>
          </p:cNvSpPr>
          <p:nvPr>
            <p:ph idx="1"/>
          </p:nvPr>
        </p:nvSpPr>
        <p:spPr>
          <a:xfrm>
            <a:off x="838200" y="1382485"/>
            <a:ext cx="9829800" cy="4794477"/>
          </a:xfrm>
        </p:spPr>
        <p:txBody>
          <a:bodyPr>
            <a:normAutofit fontScale="92500" lnSpcReduction="10000"/>
          </a:bodyPr>
          <a:lstStyle/>
          <a:p>
            <a:pPr algn="just"/>
            <a:r>
              <a:rPr lang="en-US" sz="2000" b="1" i="1" u="sng" dirty="0">
                <a:solidFill>
                  <a:srgbClr val="313030"/>
                </a:solidFill>
                <a:effectLst/>
                <a:latin typeface="+mn-lt"/>
              </a:rPr>
              <a:t>Using </a:t>
            </a:r>
            <a:r>
              <a:rPr lang="en-US" sz="2000" b="1" i="1" u="sng" dirty="0" err="1">
                <a:solidFill>
                  <a:srgbClr val="313030"/>
                </a:solidFill>
                <a:effectLst/>
                <a:latin typeface="+mn-lt"/>
              </a:rPr>
              <a:t>groupby</a:t>
            </a:r>
            <a:r>
              <a:rPr lang="en-US" sz="2000" b="1" i="1" u="sng" dirty="0">
                <a:solidFill>
                  <a:srgbClr val="313030"/>
                </a:solidFill>
                <a:effectLst/>
                <a:latin typeface="+mn-lt"/>
              </a:rPr>
              <a:t> and aggregation:</a:t>
            </a:r>
          </a:p>
          <a:p>
            <a:pPr algn="just"/>
            <a:endParaRPr lang="en-US" sz="2000" i="1" u="sng" dirty="0">
              <a:solidFill>
                <a:srgbClr val="313030"/>
              </a:solidFill>
              <a:latin typeface="+mn-lt"/>
            </a:endParaRPr>
          </a:p>
          <a:p>
            <a:pPr algn="just"/>
            <a:endParaRPr lang="en-US" sz="2000" i="1" u="sng" dirty="0">
              <a:solidFill>
                <a:srgbClr val="313030"/>
              </a:solidFill>
              <a:effectLst/>
              <a:latin typeface="+mn-lt"/>
            </a:endParaRPr>
          </a:p>
          <a:p>
            <a:pPr marL="0" indent="0" algn="just">
              <a:buNone/>
            </a:pPr>
            <a:endParaRPr lang="en-US" sz="2000" i="1" u="sng" dirty="0">
              <a:solidFill>
                <a:srgbClr val="313030"/>
              </a:solidFill>
              <a:latin typeface="+mn-lt"/>
            </a:endParaRPr>
          </a:p>
          <a:p>
            <a:pPr algn="just"/>
            <a:endParaRPr lang="en-US" sz="2000" i="1" u="sng" dirty="0">
              <a:solidFill>
                <a:srgbClr val="313030"/>
              </a:solidFill>
              <a:effectLst/>
              <a:latin typeface="+mn-lt"/>
            </a:endParaRPr>
          </a:p>
          <a:p>
            <a:pPr algn="just"/>
            <a:endParaRPr lang="en-US" sz="2000" i="1" u="sng" dirty="0">
              <a:solidFill>
                <a:srgbClr val="313030"/>
              </a:solidFill>
              <a:latin typeface="+mn-lt"/>
            </a:endParaRPr>
          </a:p>
          <a:p>
            <a:pPr algn="just">
              <a:lnSpc>
                <a:spcPct val="150000"/>
              </a:lnSpc>
            </a:pPr>
            <a:endParaRPr lang="en-US" sz="1800" b="0" i="0" dirty="0">
              <a:solidFill>
                <a:srgbClr val="313030"/>
              </a:solidFill>
              <a:effectLst/>
              <a:latin typeface="+mn-lt"/>
            </a:endParaRPr>
          </a:p>
          <a:p>
            <a:pPr algn="just">
              <a:lnSpc>
                <a:spcPct val="150000"/>
              </a:lnSpc>
            </a:pPr>
            <a:r>
              <a:rPr lang="en-US" sz="1800" b="0" i="0" dirty="0">
                <a:solidFill>
                  <a:srgbClr val="313030"/>
                </a:solidFill>
                <a:effectLst/>
                <a:latin typeface="+mn-lt"/>
              </a:rPr>
              <a:t>Polars </a:t>
            </a:r>
            <a:r>
              <a:rPr lang="en-US" sz="1800" b="0" i="0" dirty="0" err="1">
                <a:solidFill>
                  <a:srgbClr val="313030"/>
                </a:solidFill>
                <a:effectLst/>
                <a:latin typeface="+mn-lt"/>
              </a:rPr>
              <a:t>groupby</a:t>
            </a:r>
            <a:r>
              <a:rPr lang="en-US" sz="1800" b="0" i="0" dirty="0">
                <a:solidFill>
                  <a:srgbClr val="313030"/>
                </a:solidFill>
                <a:effectLst/>
                <a:latin typeface="+mn-lt"/>
              </a:rPr>
              <a:t> uses the lazy evaluation system that pushes the query into the query engine, optimizes it, and caches the intermediate results. Finally, the query is eagerly evaluated and then the result is produced. </a:t>
            </a:r>
          </a:p>
          <a:p>
            <a:pPr algn="just">
              <a:lnSpc>
                <a:spcPct val="150000"/>
              </a:lnSpc>
            </a:pPr>
            <a:r>
              <a:rPr lang="en-US" sz="1800" b="0" i="0" dirty="0">
                <a:solidFill>
                  <a:srgbClr val="313030"/>
                </a:solidFill>
                <a:effectLst/>
                <a:latin typeface="+mn-lt"/>
              </a:rPr>
              <a:t>This is fast compared to the very slow pandas </a:t>
            </a:r>
            <a:r>
              <a:rPr lang="en-US" sz="1800" b="0" i="0" dirty="0" err="1">
                <a:solidFill>
                  <a:srgbClr val="313030"/>
                </a:solidFill>
                <a:effectLst/>
                <a:latin typeface="+mn-lt"/>
              </a:rPr>
              <a:t>groupby</a:t>
            </a:r>
            <a:r>
              <a:rPr lang="en-US" sz="1800" b="0" i="0" dirty="0">
                <a:solidFill>
                  <a:srgbClr val="313030"/>
                </a:solidFill>
                <a:effectLst/>
                <a:latin typeface="+mn-lt"/>
              </a:rPr>
              <a:t> aggregation method. Under the hood, the query/statement translate from </a:t>
            </a:r>
            <a:r>
              <a:rPr lang="en-US" sz="1800" b="1" dirty="0">
                <a:solidFill>
                  <a:srgbClr val="313030"/>
                </a:solidFill>
                <a:effectLst/>
                <a:latin typeface="+mn-lt"/>
              </a:rPr>
              <a:t>[</a:t>
            </a:r>
            <a:r>
              <a:rPr lang="en-US" sz="1800" b="1" dirty="0" err="1">
                <a:solidFill>
                  <a:srgbClr val="313030"/>
                </a:solidFill>
                <a:effectLst/>
                <a:latin typeface="+mn-lt"/>
              </a:rPr>
              <a:t>df.query</a:t>
            </a:r>
            <a:r>
              <a:rPr lang="en-US" sz="1800" b="1" dirty="0">
                <a:solidFill>
                  <a:srgbClr val="313030"/>
                </a:solidFill>
                <a:effectLst/>
                <a:latin typeface="+mn-lt"/>
              </a:rPr>
              <a:t>([‘col1’]).</a:t>
            </a:r>
            <a:r>
              <a:rPr lang="en-US" sz="1800" b="1" dirty="0" err="1">
                <a:solidFill>
                  <a:srgbClr val="313030"/>
                </a:solidFill>
                <a:effectLst/>
                <a:latin typeface="+mn-lt"/>
              </a:rPr>
              <a:t>agg</a:t>
            </a:r>
            <a:r>
              <a:rPr lang="en-US" sz="1800" b="1" dirty="0">
                <a:solidFill>
                  <a:srgbClr val="313030"/>
                </a:solidFill>
                <a:effectLst/>
                <a:latin typeface="+mn-lt"/>
              </a:rPr>
              <a:t>([</a:t>
            </a:r>
            <a:r>
              <a:rPr lang="en-US" sz="1800" b="1" dirty="0" err="1">
                <a:solidFill>
                  <a:srgbClr val="313030"/>
                </a:solidFill>
                <a:effectLst/>
                <a:latin typeface="+mn-lt"/>
              </a:rPr>
              <a:t>pl.all</a:t>
            </a:r>
            <a:r>
              <a:rPr lang="en-US" sz="1800" b="1" dirty="0">
                <a:solidFill>
                  <a:srgbClr val="313030"/>
                </a:solidFill>
                <a:effectLst/>
                <a:latin typeface="+mn-lt"/>
              </a:rPr>
              <a:t>().</a:t>
            </a:r>
            <a:r>
              <a:rPr lang="en-US" sz="1800" b="1" dirty="0" err="1">
                <a:solidFill>
                  <a:srgbClr val="313030"/>
                </a:solidFill>
                <a:effectLst/>
                <a:latin typeface="+mn-lt"/>
              </a:rPr>
              <a:t>is_nan</a:t>
            </a:r>
            <a:r>
              <a:rPr lang="en-US" sz="1800" b="1" dirty="0">
                <a:solidFill>
                  <a:srgbClr val="313030"/>
                </a:solidFill>
                <a:effectLst/>
                <a:latin typeface="+mn-lt"/>
              </a:rPr>
              <a:t>()).sum()] </a:t>
            </a:r>
            <a:r>
              <a:rPr lang="en-US" sz="1800" b="0" dirty="0">
                <a:solidFill>
                  <a:srgbClr val="313030"/>
                </a:solidFill>
                <a:effectLst/>
                <a:latin typeface="+mn-lt"/>
              </a:rPr>
              <a:t>to </a:t>
            </a:r>
          </a:p>
          <a:p>
            <a:pPr marL="0" indent="0" algn="just">
              <a:lnSpc>
                <a:spcPct val="150000"/>
              </a:lnSpc>
              <a:buNone/>
            </a:pPr>
            <a:r>
              <a:rPr lang="en-US" sz="1800" dirty="0">
                <a:solidFill>
                  <a:srgbClr val="313030"/>
                </a:solidFill>
                <a:latin typeface="+mn-lt"/>
              </a:rPr>
              <a:t>         </a:t>
            </a:r>
            <a:r>
              <a:rPr lang="en-US" sz="1800" b="1" dirty="0">
                <a:solidFill>
                  <a:srgbClr val="313030"/>
                </a:solidFill>
                <a:effectLst/>
                <a:latin typeface="+mn-lt"/>
              </a:rPr>
              <a:t>[</a:t>
            </a:r>
            <a:r>
              <a:rPr lang="en-US" sz="1800" b="1" dirty="0" err="1">
                <a:solidFill>
                  <a:srgbClr val="313030"/>
                </a:solidFill>
                <a:effectLst/>
                <a:latin typeface="+mn-lt"/>
              </a:rPr>
              <a:t>df.lazy</a:t>
            </a:r>
            <a:r>
              <a:rPr lang="en-US" sz="1800" b="1" dirty="0">
                <a:solidFill>
                  <a:srgbClr val="313030"/>
                </a:solidFill>
                <a:effectLst/>
                <a:latin typeface="+mn-lt"/>
              </a:rPr>
              <a:t>().</a:t>
            </a:r>
            <a:r>
              <a:rPr lang="en-US" sz="1800" b="1" dirty="0" err="1">
                <a:solidFill>
                  <a:srgbClr val="313030"/>
                </a:solidFill>
                <a:effectLst/>
                <a:latin typeface="+mn-lt"/>
              </a:rPr>
              <a:t>groupby</a:t>
            </a:r>
            <a:r>
              <a:rPr lang="en-US" sz="1800" b="1" dirty="0">
                <a:solidFill>
                  <a:srgbClr val="313030"/>
                </a:solidFill>
                <a:effectLst/>
                <a:latin typeface="+mn-lt"/>
              </a:rPr>
              <a:t>([‘col1’]).</a:t>
            </a:r>
            <a:r>
              <a:rPr lang="en-US" sz="1800" b="1" dirty="0" err="1">
                <a:solidFill>
                  <a:srgbClr val="313030"/>
                </a:solidFill>
                <a:effectLst/>
                <a:latin typeface="+mn-lt"/>
              </a:rPr>
              <a:t>agg</a:t>
            </a:r>
            <a:r>
              <a:rPr lang="en-US" sz="1800" b="1" dirty="0">
                <a:solidFill>
                  <a:srgbClr val="313030"/>
                </a:solidFill>
                <a:effectLst/>
                <a:latin typeface="+mn-lt"/>
              </a:rPr>
              <a:t>(</a:t>
            </a:r>
            <a:r>
              <a:rPr lang="en-US" sz="1800" b="1" dirty="0" err="1">
                <a:solidFill>
                  <a:srgbClr val="313030"/>
                </a:solidFill>
                <a:effectLst/>
                <a:latin typeface="+mn-lt"/>
              </a:rPr>
              <a:t>pl.all</a:t>
            </a:r>
            <a:r>
              <a:rPr lang="en-US" sz="1800" b="1" dirty="0">
                <a:solidFill>
                  <a:srgbClr val="313030"/>
                </a:solidFill>
                <a:effectLst/>
                <a:latin typeface="+mn-lt"/>
              </a:rPr>
              <a:t>().</a:t>
            </a:r>
            <a:r>
              <a:rPr lang="en-US" sz="1800" b="1" dirty="0" err="1">
                <a:solidFill>
                  <a:srgbClr val="313030"/>
                </a:solidFill>
                <a:effectLst/>
                <a:latin typeface="+mn-lt"/>
              </a:rPr>
              <a:t>is_nan</a:t>
            </a:r>
            <a:r>
              <a:rPr lang="en-US" sz="1800" b="1" dirty="0">
                <a:solidFill>
                  <a:srgbClr val="313030"/>
                </a:solidFill>
                <a:effectLst/>
                <a:latin typeface="+mn-lt"/>
              </a:rPr>
              <a:t>()).collect()]</a:t>
            </a:r>
            <a:endParaRPr lang="en-US" sz="1800" u="sng" dirty="0">
              <a:solidFill>
                <a:srgbClr val="313030"/>
              </a:solidFill>
              <a:effectLst/>
              <a:latin typeface="+mn-lt"/>
            </a:endParaRPr>
          </a:p>
          <a:p>
            <a:pPr marL="0" indent="0">
              <a:buNone/>
            </a:pPr>
            <a:endParaRPr lang="en-US" sz="2000" u="sng" dirty="0">
              <a:solidFill>
                <a:srgbClr val="313030"/>
              </a:solidFill>
              <a:effectLst/>
            </a:endParaRPr>
          </a:p>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A81AF5DB-56F6-34BB-0AC1-21C5D233DCB8}"/>
              </a:ext>
            </a:extLst>
          </p:cNvPr>
          <p:cNvPicPr>
            <a:picLocks noChangeAspect="1"/>
          </p:cNvPicPr>
          <p:nvPr/>
        </p:nvPicPr>
        <p:blipFill>
          <a:blip r:embed="rId2"/>
          <a:stretch>
            <a:fillRect/>
          </a:stretch>
        </p:blipFill>
        <p:spPr>
          <a:xfrm>
            <a:off x="1357408" y="1903751"/>
            <a:ext cx="7226300" cy="1778000"/>
          </a:xfrm>
          <a:prstGeom prst="rect">
            <a:avLst/>
          </a:prstGeom>
        </p:spPr>
      </p:pic>
      <p:pic>
        <p:nvPicPr>
          <p:cNvPr id="6" name="Picture 5" descr="A white lines in a shape of a bear&#10;&#10;Description automatically generated">
            <a:extLst>
              <a:ext uri="{FF2B5EF4-FFF2-40B4-BE49-F238E27FC236}">
                <a16:creationId xmlns:a16="http://schemas.microsoft.com/office/drawing/2014/main" id="{13003210-9D2E-6A4C-5B75-A3FDC052E24E}"/>
              </a:ext>
            </a:extLst>
          </p:cNvPr>
          <p:cNvPicPr>
            <a:picLocks noChangeAspect="1"/>
          </p:cNvPicPr>
          <p:nvPr/>
        </p:nvPicPr>
        <p:blipFill>
          <a:blip r:embed="rId3"/>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1188604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a graph with numbers and a number of pandas&#10;&#10;Description automatically generated with medium confidence">
            <a:extLst>
              <a:ext uri="{FF2B5EF4-FFF2-40B4-BE49-F238E27FC236}">
                <a16:creationId xmlns:a16="http://schemas.microsoft.com/office/drawing/2014/main" id="{B9ECBE50-5480-3FF0-1D0C-FA17A838F979}"/>
              </a:ext>
            </a:extLst>
          </p:cNvPr>
          <p:cNvPicPr>
            <a:picLocks noGrp="1" noChangeAspect="1"/>
          </p:cNvPicPr>
          <p:nvPr>
            <p:ph idx="1"/>
          </p:nvPr>
        </p:nvPicPr>
        <p:blipFill>
          <a:blip r:embed="rId2"/>
          <a:stretch>
            <a:fillRect/>
          </a:stretch>
        </p:blipFill>
        <p:spPr>
          <a:xfrm>
            <a:off x="713014" y="1164772"/>
            <a:ext cx="10765972" cy="5138058"/>
          </a:xfrm>
          <a:prstGeom prst="rect">
            <a:avLst/>
          </a:prstGeom>
        </p:spPr>
      </p:pic>
      <p:pic>
        <p:nvPicPr>
          <p:cNvPr id="6" name="Picture 5" descr="A white lines in a shape of a bear&#10;&#10;Description automatically generated">
            <a:extLst>
              <a:ext uri="{FF2B5EF4-FFF2-40B4-BE49-F238E27FC236}">
                <a16:creationId xmlns:a16="http://schemas.microsoft.com/office/drawing/2014/main" id="{E9FA2F65-1A6C-6C8C-AC6F-B5E3C0056A06}"/>
              </a:ext>
            </a:extLst>
          </p:cNvPr>
          <p:cNvPicPr>
            <a:picLocks noChangeAspect="1"/>
          </p:cNvPicPr>
          <p:nvPr/>
        </p:nvPicPr>
        <p:blipFill>
          <a:blip r:embed="rId3"/>
          <a:stretch>
            <a:fillRect/>
          </a:stretch>
        </p:blipFill>
        <p:spPr>
          <a:xfrm>
            <a:off x="11088006" y="6171871"/>
            <a:ext cx="1032329" cy="658555"/>
          </a:xfrm>
          <a:prstGeom prst="rect">
            <a:avLst/>
          </a:prstGeom>
        </p:spPr>
      </p:pic>
      <p:sp>
        <p:nvSpPr>
          <p:cNvPr id="3" name="TextBox 2">
            <a:extLst>
              <a:ext uri="{FF2B5EF4-FFF2-40B4-BE49-F238E27FC236}">
                <a16:creationId xmlns:a16="http://schemas.microsoft.com/office/drawing/2014/main" id="{2F94A96C-03F8-ABA9-64EA-EF589851004A}"/>
              </a:ext>
            </a:extLst>
          </p:cNvPr>
          <p:cNvSpPr txBox="1"/>
          <p:nvPr/>
        </p:nvSpPr>
        <p:spPr>
          <a:xfrm>
            <a:off x="3091543" y="175511"/>
            <a:ext cx="6346372" cy="461665"/>
          </a:xfrm>
          <a:prstGeom prst="rect">
            <a:avLst/>
          </a:prstGeom>
          <a:noFill/>
        </p:spPr>
        <p:txBody>
          <a:bodyPr wrap="square">
            <a:spAutoFit/>
          </a:bodyPr>
          <a:lstStyle/>
          <a:p>
            <a:pPr algn="ctr"/>
            <a:r>
              <a:rPr lang="en-US" sz="2400" b="1" dirty="0">
                <a:solidFill>
                  <a:schemeClr val="bg1"/>
                </a:solidFill>
                <a:latin typeface="+mj-lt"/>
              </a:rPr>
              <a:t>Performance comparison of Polars with Pandas</a:t>
            </a:r>
            <a:endParaRPr lang="en-US" sz="2400" dirty="0">
              <a:solidFill>
                <a:schemeClr val="bg1"/>
              </a:solidFill>
            </a:endParaRPr>
          </a:p>
        </p:txBody>
      </p:sp>
    </p:spTree>
    <p:extLst>
      <p:ext uri="{BB962C8B-B14F-4D97-AF65-F5344CB8AC3E}">
        <p14:creationId xmlns:p14="http://schemas.microsoft.com/office/powerpoint/2010/main" val="2224117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A628-8024-44EC-8D3C-3471AD4080CF}"/>
              </a:ext>
            </a:extLst>
          </p:cNvPr>
          <p:cNvSpPr>
            <a:spLocks noGrp="1"/>
          </p:cNvSpPr>
          <p:nvPr>
            <p:ph type="title"/>
          </p:nvPr>
        </p:nvSpPr>
        <p:spPr>
          <a:xfrm>
            <a:off x="820964" y="155496"/>
            <a:ext cx="10515600" cy="475382"/>
          </a:xfrm>
        </p:spPr>
        <p:txBody>
          <a:bodyPr>
            <a:noAutofit/>
          </a:bodyPr>
          <a:lstStyle/>
          <a:p>
            <a:pPr algn="ctr"/>
            <a:r>
              <a:rPr lang="en-US" sz="2800" b="1" dirty="0">
                <a:latin typeface="+mj-lt"/>
              </a:rPr>
              <a:t>Polars Optimizations</a:t>
            </a:r>
          </a:p>
        </p:txBody>
      </p:sp>
      <p:sp>
        <p:nvSpPr>
          <p:cNvPr id="3" name="Content Placeholder 2">
            <a:extLst>
              <a:ext uri="{FF2B5EF4-FFF2-40B4-BE49-F238E27FC236}">
                <a16:creationId xmlns:a16="http://schemas.microsoft.com/office/drawing/2014/main" id="{317FB3EF-3292-3001-7D85-9895BD5DA200}"/>
              </a:ext>
            </a:extLst>
          </p:cNvPr>
          <p:cNvSpPr>
            <a:spLocks noGrp="1"/>
          </p:cNvSpPr>
          <p:nvPr>
            <p:ph idx="1"/>
          </p:nvPr>
        </p:nvSpPr>
        <p:spPr>
          <a:xfrm>
            <a:off x="838200" y="630879"/>
            <a:ext cx="9982200" cy="5546086"/>
          </a:xfrm>
        </p:spPr>
        <p:txBody>
          <a:bodyPr>
            <a:normAutofit/>
          </a:bodyPr>
          <a:lstStyle/>
          <a:p>
            <a:pPr marL="0" indent="0" algn="just">
              <a:lnSpc>
                <a:spcPct val="100000"/>
              </a:lnSpc>
              <a:buNone/>
            </a:pPr>
            <a:endParaRPr lang="en-US" sz="1800" b="0" i="0" dirty="0">
              <a:effectLst/>
            </a:endParaRPr>
          </a:p>
          <a:p>
            <a:pPr algn="just">
              <a:lnSpc>
                <a:spcPct val="150000"/>
              </a:lnSpc>
            </a:pPr>
            <a:r>
              <a:rPr lang="en-US" sz="1800" b="0" i="0" dirty="0">
                <a:effectLst/>
                <a:latin typeface="+mn-lt"/>
              </a:rPr>
              <a:t>If you use Polars' lazy API, Polars will run several optimizations. Some of them are executed up front, others are determined just in time as the materialized data comes in</a:t>
            </a:r>
            <a:endParaRPr lang="en-US" sz="1800" dirty="0">
              <a:latin typeface="+mn-lt"/>
            </a:endParaRPr>
          </a:p>
        </p:txBody>
      </p:sp>
      <p:pic>
        <p:nvPicPr>
          <p:cNvPr id="5" name="Picture 4">
            <a:extLst>
              <a:ext uri="{FF2B5EF4-FFF2-40B4-BE49-F238E27FC236}">
                <a16:creationId xmlns:a16="http://schemas.microsoft.com/office/drawing/2014/main" id="{1C2E154E-5422-4BCF-C619-1664AEE1F408}"/>
              </a:ext>
            </a:extLst>
          </p:cNvPr>
          <p:cNvPicPr>
            <a:picLocks noChangeAspect="1"/>
          </p:cNvPicPr>
          <p:nvPr/>
        </p:nvPicPr>
        <p:blipFill>
          <a:blip r:embed="rId2"/>
          <a:stretch>
            <a:fillRect/>
          </a:stretch>
        </p:blipFill>
        <p:spPr>
          <a:xfrm>
            <a:off x="1974850" y="1883229"/>
            <a:ext cx="8207828" cy="4819275"/>
          </a:xfrm>
          <a:prstGeom prst="rect">
            <a:avLst/>
          </a:prstGeom>
        </p:spPr>
      </p:pic>
      <p:pic>
        <p:nvPicPr>
          <p:cNvPr id="7" name="Picture 6" descr="A white lines in a shape of a bear&#10;&#10;Description automatically generated">
            <a:extLst>
              <a:ext uri="{FF2B5EF4-FFF2-40B4-BE49-F238E27FC236}">
                <a16:creationId xmlns:a16="http://schemas.microsoft.com/office/drawing/2014/main" id="{6BC98A7D-98A6-B484-C4A7-42242E99D949}"/>
              </a:ext>
            </a:extLst>
          </p:cNvPr>
          <p:cNvPicPr>
            <a:picLocks noChangeAspect="1"/>
          </p:cNvPicPr>
          <p:nvPr/>
        </p:nvPicPr>
        <p:blipFill>
          <a:blip r:embed="rId3"/>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58653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BBFF-7D01-2CD6-02EA-33C854253F7C}"/>
              </a:ext>
            </a:extLst>
          </p:cNvPr>
          <p:cNvSpPr>
            <a:spLocks noGrp="1"/>
          </p:cNvSpPr>
          <p:nvPr>
            <p:ph type="title"/>
          </p:nvPr>
        </p:nvSpPr>
        <p:spPr>
          <a:xfrm>
            <a:off x="838200" y="121709"/>
            <a:ext cx="10515600" cy="587827"/>
          </a:xfrm>
        </p:spPr>
        <p:txBody>
          <a:bodyPr>
            <a:normAutofit/>
          </a:bodyPr>
          <a:lstStyle/>
          <a:p>
            <a:pPr algn="ctr"/>
            <a:r>
              <a:rPr lang="en-US" sz="2800" b="1" dirty="0">
                <a:latin typeface="+mj-lt"/>
              </a:rPr>
              <a:t>Polars syntax &amp; API</a:t>
            </a:r>
          </a:p>
        </p:txBody>
      </p:sp>
      <p:pic>
        <p:nvPicPr>
          <p:cNvPr id="5" name="Content Placeholder 4" descr="A screenshot of a computer&#10;&#10;Description automatically generated">
            <a:extLst>
              <a:ext uri="{FF2B5EF4-FFF2-40B4-BE49-F238E27FC236}">
                <a16:creationId xmlns:a16="http://schemas.microsoft.com/office/drawing/2014/main" id="{AD57D10E-4DB2-014B-4E8E-6A68543FF57F}"/>
              </a:ext>
            </a:extLst>
          </p:cNvPr>
          <p:cNvPicPr>
            <a:picLocks noGrp="1" noChangeAspect="1"/>
          </p:cNvPicPr>
          <p:nvPr>
            <p:ph idx="1"/>
          </p:nvPr>
        </p:nvPicPr>
        <p:blipFill>
          <a:blip r:embed="rId3"/>
          <a:stretch>
            <a:fillRect/>
          </a:stretch>
        </p:blipFill>
        <p:spPr>
          <a:xfrm>
            <a:off x="1876861" y="1051200"/>
            <a:ext cx="8438278" cy="5505221"/>
          </a:xfrm>
        </p:spPr>
      </p:pic>
      <p:sp>
        <p:nvSpPr>
          <p:cNvPr id="6" name="Footer Placeholder 5">
            <a:extLst>
              <a:ext uri="{FF2B5EF4-FFF2-40B4-BE49-F238E27FC236}">
                <a16:creationId xmlns:a16="http://schemas.microsoft.com/office/drawing/2014/main" id="{2CA7B29A-CB71-6547-0D8A-F6D27668205D}"/>
              </a:ext>
            </a:extLst>
          </p:cNvPr>
          <p:cNvSpPr>
            <a:spLocks noGrp="1"/>
          </p:cNvSpPr>
          <p:nvPr>
            <p:ph type="ftr" sz="quarter" idx="4294967295"/>
          </p:nvPr>
        </p:nvSpPr>
        <p:spPr>
          <a:xfrm>
            <a:off x="7271657" y="6556421"/>
            <a:ext cx="3505200" cy="301625"/>
          </a:xfrm>
        </p:spPr>
        <p:txBody>
          <a:bodyPr/>
          <a:lstStyle/>
          <a:p>
            <a:r>
              <a:rPr lang="en-US" sz="800" dirty="0"/>
              <a:t>https://</a:t>
            </a:r>
            <a:r>
              <a:rPr lang="en-US" sz="800" dirty="0" err="1"/>
              <a:t>www.einblick.ai</a:t>
            </a:r>
            <a:r>
              <a:rPr lang="en-US" sz="800" dirty="0"/>
              <a:t>/tools/what-is-polars-python-compare-pandas/</a:t>
            </a:r>
          </a:p>
        </p:txBody>
      </p:sp>
      <p:pic>
        <p:nvPicPr>
          <p:cNvPr id="7" name="Picture 6" descr="A white lines in a shape of a bear&#10;&#10;Description automatically generated">
            <a:extLst>
              <a:ext uri="{FF2B5EF4-FFF2-40B4-BE49-F238E27FC236}">
                <a16:creationId xmlns:a16="http://schemas.microsoft.com/office/drawing/2014/main" id="{F60FE668-3D00-45B7-900E-95AFDE00D4DA}"/>
              </a:ext>
            </a:extLst>
          </p:cNvPr>
          <p:cNvPicPr>
            <a:picLocks noChangeAspect="1"/>
          </p:cNvPicPr>
          <p:nvPr/>
        </p:nvPicPr>
        <p:blipFill>
          <a:blip r:embed="rId4"/>
          <a:stretch>
            <a:fillRect/>
          </a:stretch>
        </p:blipFill>
        <p:spPr>
          <a:xfrm>
            <a:off x="10994572" y="6077736"/>
            <a:ext cx="1032329" cy="658555"/>
          </a:xfrm>
          <a:prstGeom prst="rect">
            <a:avLst/>
          </a:prstGeom>
        </p:spPr>
      </p:pic>
    </p:spTree>
    <p:extLst>
      <p:ext uri="{BB962C8B-B14F-4D97-AF65-F5344CB8AC3E}">
        <p14:creationId xmlns:p14="http://schemas.microsoft.com/office/powerpoint/2010/main" val="2030156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3A1C-CE01-E4D0-0A3F-87C264DF16E2}"/>
              </a:ext>
            </a:extLst>
          </p:cNvPr>
          <p:cNvSpPr>
            <a:spLocks noGrp="1"/>
          </p:cNvSpPr>
          <p:nvPr>
            <p:ph type="title"/>
          </p:nvPr>
        </p:nvSpPr>
        <p:spPr>
          <a:xfrm>
            <a:off x="838200" y="217715"/>
            <a:ext cx="10515600" cy="614589"/>
          </a:xfrm>
        </p:spPr>
        <p:txBody>
          <a:bodyPr>
            <a:normAutofit/>
          </a:bodyPr>
          <a:lstStyle/>
          <a:p>
            <a:pPr algn="ctr"/>
            <a:r>
              <a:rPr lang="en-US" sz="2800" b="1" dirty="0">
                <a:latin typeface="+mj-lt"/>
              </a:rPr>
              <a:t>Polars syntax &amp; API</a:t>
            </a:r>
            <a:endParaRPr lang="en-US" sz="2800" dirty="0">
              <a:latin typeface="+mj-lt"/>
            </a:endParaRPr>
          </a:p>
        </p:txBody>
      </p:sp>
      <p:pic>
        <p:nvPicPr>
          <p:cNvPr id="5" name="Content Placeholder 4" descr="A screenshot of a computer program&#10;&#10;Description automatically generated">
            <a:extLst>
              <a:ext uri="{FF2B5EF4-FFF2-40B4-BE49-F238E27FC236}">
                <a16:creationId xmlns:a16="http://schemas.microsoft.com/office/drawing/2014/main" id="{F9BF580D-9761-7EB2-257D-CB115ECD9FD7}"/>
              </a:ext>
            </a:extLst>
          </p:cNvPr>
          <p:cNvPicPr>
            <a:picLocks noGrp="1" noChangeAspect="1"/>
          </p:cNvPicPr>
          <p:nvPr>
            <p:ph idx="1"/>
          </p:nvPr>
        </p:nvPicPr>
        <p:blipFill>
          <a:blip r:embed="rId2"/>
          <a:stretch>
            <a:fillRect/>
          </a:stretch>
        </p:blipFill>
        <p:spPr>
          <a:xfrm>
            <a:off x="1262743" y="1034143"/>
            <a:ext cx="10199914" cy="5344886"/>
          </a:xfrm>
        </p:spPr>
      </p:pic>
    </p:spTree>
    <p:extLst>
      <p:ext uri="{BB962C8B-B14F-4D97-AF65-F5344CB8AC3E}">
        <p14:creationId xmlns:p14="http://schemas.microsoft.com/office/powerpoint/2010/main" val="2837847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81BF-E015-5958-3C29-5834C8AD99DB}"/>
              </a:ext>
            </a:extLst>
          </p:cNvPr>
          <p:cNvSpPr>
            <a:spLocks noGrp="1"/>
          </p:cNvSpPr>
          <p:nvPr>
            <p:ph type="title"/>
          </p:nvPr>
        </p:nvSpPr>
        <p:spPr>
          <a:xfrm>
            <a:off x="838200" y="154077"/>
            <a:ext cx="10515600" cy="723446"/>
          </a:xfrm>
        </p:spPr>
        <p:txBody>
          <a:bodyPr>
            <a:normAutofit/>
          </a:bodyPr>
          <a:lstStyle/>
          <a:p>
            <a:pPr algn="ctr"/>
            <a:r>
              <a:rPr lang="en-US" sz="2800" b="1" dirty="0">
                <a:latin typeface="+mj-lt"/>
              </a:rPr>
              <a:t>Polars syntax &amp; API</a:t>
            </a:r>
            <a:endParaRPr lang="en-US" sz="2800" dirty="0">
              <a:latin typeface="+mj-lt"/>
            </a:endParaRPr>
          </a:p>
        </p:txBody>
      </p:sp>
      <p:pic>
        <p:nvPicPr>
          <p:cNvPr id="5" name="Content Placeholder 4" descr="A screenshot of a computer program&#10;&#10;Description automatically generated">
            <a:extLst>
              <a:ext uri="{FF2B5EF4-FFF2-40B4-BE49-F238E27FC236}">
                <a16:creationId xmlns:a16="http://schemas.microsoft.com/office/drawing/2014/main" id="{9E199575-0D9D-F627-40D1-D0FBFF4437DB}"/>
              </a:ext>
            </a:extLst>
          </p:cNvPr>
          <p:cNvPicPr>
            <a:picLocks noGrp="1" noChangeAspect="1"/>
          </p:cNvPicPr>
          <p:nvPr>
            <p:ph idx="1"/>
          </p:nvPr>
        </p:nvPicPr>
        <p:blipFill>
          <a:blip r:embed="rId2"/>
          <a:stretch>
            <a:fillRect/>
          </a:stretch>
        </p:blipFill>
        <p:spPr>
          <a:xfrm>
            <a:off x="1771650" y="986530"/>
            <a:ext cx="9146722" cy="5402468"/>
          </a:xfrm>
        </p:spPr>
      </p:pic>
    </p:spTree>
    <p:extLst>
      <p:ext uri="{BB962C8B-B14F-4D97-AF65-F5344CB8AC3E}">
        <p14:creationId xmlns:p14="http://schemas.microsoft.com/office/powerpoint/2010/main" val="385916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FD6E-9791-D28F-D18B-8F5E626C2DC9}"/>
              </a:ext>
            </a:extLst>
          </p:cNvPr>
          <p:cNvSpPr>
            <a:spLocks noGrp="1"/>
          </p:cNvSpPr>
          <p:nvPr>
            <p:ph type="title"/>
          </p:nvPr>
        </p:nvSpPr>
        <p:spPr>
          <a:xfrm>
            <a:off x="838200" y="180068"/>
            <a:ext cx="10515600" cy="1071789"/>
          </a:xfrm>
        </p:spPr>
        <p:txBody>
          <a:bodyPr>
            <a:normAutofit/>
          </a:bodyPr>
          <a:lstStyle/>
          <a:p>
            <a:pPr algn="ctr"/>
            <a:r>
              <a:rPr lang="en-US" sz="2800" b="1" dirty="0">
                <a:latin typeface="+mj-lt"/>
              </a:rPr>
              <a:t>Polars data support </a:t>
            </a:r>
          </a:p>
        </p:txBody>
      </p:sp>
      <p:sp>
        <p:nvSpPr>
          <p:cNvPr id="3" name="Content Placeholder 2">
            <a:extLst>
              <a:ext uri="{FF2B5EF4-FFF2-40B4-BE49-F238E27FC236}">
                <a16:creationId xmlns:a16="http://schemas.microsoft.com/office/drawing/2014/main" id="{B800DB49-477A-7700-3C6D-E4D2D0B09299}"/>
              </a:ext>
            </a:extLst>
          </p:cNvPr>
          <p:cNvSpPr>
            <a:spLocks noGrp="1"/>
          </p:cNvSpPr>
          <p:nvPr>
            <p:ph idx="1"/>
          </p:nvPr>
        </p:nvSpPr>
        <p:spPr>
          <a:xfrm>
            <a:off x="228600" y="1404258"/>
            <a:ext cx="9406891" cy="4783592"/>
          </a:xfrm>
        </p:spPr>
        <p:txBody>
          <a:bodyPr>
            <a:normAutofit fontScale="92500" lnSpcReduction="20000"/>
          </a:bodyPr>
          <a:lstStyle/>
          <a:p>
            <a:pPr algn="just">
              <a:lnSpc>
                <a:spcPct val="200000"/>
              </a:lnSpc>
            </a:pPr>
            <a:r>
              <a:rPr lang="en-US" sz="2000" dirty="0">
                <a:latin typeface="+mn-lt"/>
              </a:rPr>
              <a:t>Polars support reading and writing to all common data formats that we see in Pandas too</a:t>
            </a:r>
          </a:p>
          <a:p>
            <a:pPr algn="just">
              <a:lnSpc>
                <a:spcPct val="200000"/>
              </a:lnSpc>
            </a:pPr>
            <a:r>
              <a:rPr lang="en-US" sz="2000" dirty="0">
                <a:latin typeface="+mn-lt"/>
              </a:rPr>
              <a:t>This allows easy integration of Polars into the existing data stack:</a:t>
            </a:r>
          </a:p>
          <a:p>
            <a:pPr lvl="1" algn="just">
              <a:lnSpc>
                <a:spcPct val="200000"/>
              </a:lnSpc>
            </a:pPr>
            <a:r>
              <a:rPr lang="en-US" sz="2000" b="0" i="0" dirty="0">
                <a:solidFill>
                  <a:srgbClr val="002B31"/>
                </a:solidFill>
                <a:effectLst/>
                <a:latin typeface="+mn-lt"/>
              </a:rPr>
              <a:t>Text: </a:t>
            </a:r>
            <a:r>
              <a:rPr lang="en-US" sz="2000" dirty="0">
                <a:solidFill>
                  <a:srgbClr val="002B31"/>
                </a:solidFill>
                <a:latin typeface="+mn-lt"/>
              </a:rPr>
              <a:t>csv</a:t>
            </a:r>
            <a:r>
              <a:rPr lang="en-US" sz="2000" b="0" i="0" dirty="0">
                <a:solidFill>
                  <a:srgbClr val="002B31"/>
                </a:solidFill>
                <a:effectLst/>
                <a:latin typeface="+mn-lt"/>
              </a:rPr>
              <a:t> &amp; </a:t>
            </a:r>
            <a:r>
              <a:rPr lang="en-US" sz="2000" dirty="0" err="1">
                <a:solidFill>
                  <a:srgbClr val="002B31"/>
                </a:solidFill>
                <a:latin typeface="+mn-lt"/>
              </a:rPr>
              <a:t>json</a:t>
            </a:r>
            <a:endParaRPr lang="en-US" sz="2000" b="0" i="0" dirty="0">
              <a:solidFill>
                <a:srgbClr val="002B31"/>
              </a:solidFill>
              <a:effectLst/>
              <a:latin typeface="+mn-lt"/>
            </a:endParaRPr>
          </a:p>
          <a:p>
            <a:pPr lvl="1" algn="just">
              <a:lnSpc>
                <a:spcPct val="200000"/>
              </a:lnSpc>
            </a:pPr>
            <a:r>
              <a:rPr lang="en-US" sz="2000" b="0" i="0" dirty="0">
                <a:solidFill>
                  <a:srgbClr val="002B31"/>
                </a:solidFill>
                <a:effectLst/>
                <a:latin typeface="+mn-lt"/>
              </a:rPr>
              <a:t>Binary: parquet, delta </a:t>
            </a:r>
            <a:r>
              <a:rPr lang="en-US" sz="2000" dirty="0">
                <a:solidFill>
                  <a:srgbClr val="002B31"/>
                </a:solidFill>
                <a:latin typeface="+mn-lt"/>
              </a:rPr>
              <a:t>l</a:t>
            </a:r>
            <a:r>
              <a:rPr lang="en-US" sz="2000" b="0" i="0" dirty="0">
                <a:solidFill>
                  <a:srgbClr val="002B31"/>
                </a:solidFill>
                <a:effectLst/>
                <a:latin typeface="+mn-lt"/>
              </a:rPr>
              <a:t>ake, </a:t>
            </a:r>
            <a:r>
              <a:rPr lang="en-US" sz="2000" dirty="0" err="1">
                <a:solidFill>
                  <a:srgbClr val="002B31"/>
                </a:solidFill>
                <a:latin typeface="+mn-lt"/>
              </a:rPr>
              <a:t>avro</a:t>
            </a:r>
            <a:r>
              <a:rPr lang="en-US" sz="2000" b="0" i="0" dirty="0">
                <a:solidFill>
                  <a:srgbClr val="002B31"/>
                </a:solidFill>
                <a:effectLst/>
                <a:latin typeface="+mn-lt"/>
              </a:rPr>
              <a:t> &amp; excel</a:t>
            </a:r>
          </a:p>
          <a:p>
            <a:pPr lvl="1" algn="just">
              <a:lnSpc>
                <a:spcPct val="200000"/>
              </a:lnSpc>
            </a:pPr>
            <a:r>
              <a:rPr lang="en-US" sz="2000" b="0" i="0" dirty="0">
                <a:solidFill>
                  <a:srgbClr val="002B31"/>
                </a:solidFill>
                <a:effectLst/>
                <a:latin typeface="+mn-lt"/>
              </a:rPr>
              <a:t>IPC: feather, arrow</a:t>
            </a:r>
          </a:p>
          <a:p>
            <a:pPr lvl="1" algn="just">
              <a:lnSpc>
                <a:spcPct val="200000"/>
              </a:lnSpc>
            </a:pPr>
            <a:r>
              <a:rPr lang="en-US" sz="2000" b="0" i="0" dirty="0">
                <a:solidFill>
                  <a:srgbClr val="002B31"/>
                </a:solidFill>
                <a:effectLst/>
                <a:latin typeface="+mn-lt"/>
              </a:rPr>
              <a:t>Databases: </a:t>
            </a:r>
            <a:r>
              <a:rPr lang="en-US" sz="2000" b="0" i="0" dirty="0" err="1">
                <a:solidFill>
                  <a:srgbClr val="002B31"/>
                </a:solidFill>
                <a:effectLst/>
                <a:latin typeface="+mn-lt"/>
              </a:rPr>
              <a:t>mysQL</a:t>
            </a:r>
            <a:r>
              <a:rPr lang="en-US" sz="2000" b="0" i="0" dirty="0">
                <a:solidFill>
                  <a:srgbClr val="002B31"/>
                </a:solidFill>
                <a:effectLst/>
                <a:latin typeface="+mn-lt"/>
              </a:rPr>
              <a:t>, </a:t>
            </a:r>
            <a:r>
              <a:rPr lang="en-US" sz="2000" b="0" i="0" dirty="0" err="1">
                <a:solidFill>
                  <a:srgbClr val="002B31"/>
                </a:solidFill>
                <a:effectLst/>
                <a:latin typeface="+mn-lt"/>
              </a:rPr>
              <a:t>postgres</a:t>
            </a:r>
            <a:r>
              <a:rPr lang="en-US" sz="2000" b="0" i="0" dirty="0">
                <a:solidFill>
                  <a:srgbClr val="002B31"/>
                </a:solidFill>
                <a:effectLst/>
                <a:latin typeface="+mn-lt"/>
              </a:rPr>
              <a:t>, </a:t>
            </a:r>
            <a:r>
              <a:rPr lang="en-US" sz="2000" dirty="0" err="1">
                <a:solidFill>
                  <a:srgbClr val="002B31"/>
                </a:solidFill>
                <a:latin typeface="+mn-lt"/>
              </a:rPr>
              <a:t>sql</a:t>
            </a:r>
            <a:r>
              <a:rPr lang="en-US" sz="2000" b="0" i="0" dirty="0">
                <a:solidFill>
                  <a:srgbClr val="002B31"/>
                </a:solidFill>
                <a:effectLst/>
                <a:latin typeface="+mn-lt"/>
              </a:rPr>
              <a:t> server, </a:t>
            </a:r>
            <a:r>
              <a:rPr lang="en-US" sz="2000" dirty="0" err="1">
                <a:solidFill>
                  <a:srgbClr val="002B31"/>
                </a:solidFill>
                <a:latin typeface="+mn-lt"/>
              </a:rPr>
              <a:t>s</a:t>
            </a:r>
            <a:r>
              <a:rPr lang="en-US" sz="2000" b="0" i="0" dirty="0" err="1">
                <a:solidFill>
                  <a:srgbClr val="002B31"/>
                </a:solidFill>
                <a:effectLst/>
                <a:latin typeface="+mn-lt"/>
              </a:rPr>
              <a:t>qlite</a:t>
            </a:r>
            <a:r>
              <a:rPr lang="en-US" sz="2000" b="0" i="0" dirty="0">
                <a:solidFill>
                  <a:srgbClr val="002B31"/>
                </a:solidFill>
                <a:effectLst/>
                <a:latin typeface="+mn-lt"/>
              </a:rPr>
              <a:t>, redshift &amp; </a:t>
            </a:r>
          </a:p>
          <a:p>
            <a:pPr marL="457200" lvl="1" indent="0" algn="just">
              <a:lnSpc>
                <a:spcPct val="200000"/>
              </a:lnSpc>
              <a:buNone/>
            </a:pPr>
            <a:r>
              <a:rPr lang="en-US" sz="2000" b="0" i="0" dirty="0">
                <a:solidFill>
                  <a:srgbClr val="002B31"/>
                </a:solidFill>
                <a:effectLst/>
                <a:latin typeface="+mn-lt"/>
              </a:rPr>
              <a:t>          </a:t>
            </a:r>
            <a:r>
              <a:rPr lang="en-US" sz="2000" dirty="0">
                <a:solidFill>
                  <a:srgbClr val="002B31"/>
                </a:solidFill>
                <a:latin typeface="+mn-lt"/>
              </a:rPr>
              <a:t>o</a:t>
            </a:r>
            <a:r>
              <a:rPr lang="en-US" sz="2000" b="0" i="0" dirty="0">
                <a:solidFill>
                  <a:srgbClr val="002B31"/>
                </a:solidFill>
                <a:effectLst/>
                <a:latin typeface="+mn-lt"/>
              </a:rPr>
              <a:t>racle</a:t>
            </a:r>
          </a:p>
          <a:p>
            <a:pPr lvl="1" algn="just">
              <a:lnSpc>
                <a:spcPct val="200000"/>
              </a:lnSpc>
            </a:pPr>
            <a:r>
              <a:rPr lang="en-US" sz="2000" b="0" i="0" dirty="0">
                <a:solidFill>
                  <a:srgbClr val="002B31"/>
                </a:solidFill>
                <a:effectLst/>
                <a:latin typeface="+mn-lt"/>
              </a:rPr>
              <a:t>Cloud Storage: </a:t>
            </a:r>
            <a:r>
              <a:rPr lang="en-US" sz="2000" dirty="0">
                <a:solidFill>
                  <a:srgbClr val="002B31"/>
                </a:solidFill>
                <a:latin typeface="+mn-lt"/>
              </a:rPr>
              <a:t>s3</a:t>
            </a:r>
            <a:r>
              <a:rPr lang="en-US" sz="2000" b="0" i="0" dirty="0">
                <a:solidFill>
                  <a:srgbClr val="002B31"/>
                </a:solidFill>
                <a:effectLst/>
                <a:latin typeface="+mn-lt"/>
              </a:rPr>
              <a:t>, </a:t>
            </a:r>
            <a:r>
              <a:rPr lang="en-US" sz="2000" dirty="0">
                <a:solidFill>
                  <a:srgbClr val="002B31"/>
                </a:solidFill>
                <a:latin typeface="+mn-lt"/>
              </a:rPr>
              <a:t>a</a:t>
            </a:r>
            <a:r>
              <a:rPr lang="en-US" sz="2000" b="0" i="0" dirty="0">
                <a:solidFill>
                  <a:srgbClr val="002B31"/>
                </a:solidFill>
                <a:effectLst/>
                <a:latin typeface="+mn-lt"/>
              </a:rPr>
              <a:t>zure blob &amp; </a:t>
            </a:r>
            <a:r>
              <a:rPr lang="en-US" sz="2000" dirty="0">
                <a:solidFill>
                  <a:srgbClr val="002B31"/>
                </a:solidFill>
                <a:latin typeface="+mn-lt"/>
              </a:rPr>
              <a:t>a</a:t>
            </a:r>
            <a:r>
              <a:rPr lang="en-US" sz="2000" b="0" i="0" dirty="0">
                <a:solidFill>
                  <a:srgbClr val="002B31"/>
                </a:solidFill>
                <a:effectLst/>
                <a:latin typeface="+mn-lt"/>
              </a:rPr>
              <a:t>zure File</a:t>
            </a:r>
          </a:p>
          <a:p>
            <a:endParaRPr lang="en-US" dirty="0"/>
          </a:p>
        </p:txBody>
      </p:sp>
      <p:pic>
        <p:nvPicPr>
          <p:cNvPr id="5" name="Picture 4" descr="A screenshot of a computer logo&#10;&#10;Description automatically generated">
            <a:extLst>
              <a:ext uri="{FF2B5EF4-FFF2-40B4-BE49-F238E27FC236}">
                <a16:creationId xmlns:a16="http://schemas.microsoft.com/office/drawing/2014/main" id="{DF2011EB-68B7-B937-6625-272BE8EDF5F5}"/>
              </a:ext>
            </a:extLst>
          </p:cNvPr>
          <p:cNvPicPr>
            <a:picLocks noChangeAspect="1"/>
          </p:cNvPicPr>
          <p:nvPr/>
        </p:nvPicPr>
        <p:blipFill>
          <a:blip r:embed="rId3"/>
          <a:stretch>
            <a:fillRect/>
          </a:stretch>
        </p:blipFill>
        <p:spPr>
          <a:xfrm>
            <a:off x="7178040" y="2198914"/>
            <a:ext cx="4676503" cy="4141337"/>
          </a:xfrm>
          <a:prstGeom prst="rect">
            <a:avLst/>
          </a:prstGeom>
        </p:spPr>
      </p:pic>
    </p:spTree>
    <p:extLst>
      <p:ext uri="{BB962C8B-B14F-4D97-AF65-F5344CB8AC3E}">
        <p14:creationId xmlns:p14="http://schemas.microsoft.com/office/powerpoint/2010/main" val="4116320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BD79-987B-8997-A052-3A67C7322881}"/>
              </a:ext>
            </a:extLst>
          </p:cNvPr>
          <p:cNvSpPr>
            <a:spLocks noGrp="1"/>
          </p:cNvSpPr>
          <p:nvPr>
            <p:ph type="title"/>
          </p:nvPr>
        </p:nvSpPr>
        <p:spPr>
          <a:xfrm>
            <a:off x="802220" y="142698"/>
            <a:ext cx="10515600" cy="712334"/>
          </a:xfrm>
        </p:spPr>
        <p:txBody>
          <a:bodyPr>
            <a:normAutofit/>
          </a:bodyPr>
          <a:lstStyle/>
          <a:p>
            <a:pPr algn="ctr"/>
            <a:r>
              <a:rPr lang="en-US" sz="2800" b="1" dirty="0">
                <a:latin typeface="+mj-lt"/>
              </a:rPr>
              <a:t>Polars Data Structures</a:t>
            </a:r>
          </a:p>
        </p:txBody>
      </p:sp>
      <p:sp>
        <p:nvSpPr>
          <p:cNvPr id="3" name="Content Placeholder 2">
            <a:extLst>
              <a:ext uri="{FF2B5EF4-FFF2-40B4-BE49-F238E27FC236}">
                <a16:creationId xmlns:a16="http://schemas.microsoft.com/office/drawing/2014/main" id="{E6437CCD-81CB-DEB7-518A-A13E2A064787}"/>
              </a:ext>
            </a:extLst>
          </p:cNvPr>
          <p:cNvSpPr>
            <a:spLocks noGrp="1"/>
          </p:cNvSpPr>
          <p:nvPr>
            <p:ph idx="1"/>
          </p:nvPr>
        </p:nvSpPr>
        <p:spPr>
          <a:xfrm>
            <a:off x="554735" y="1211580"/>
            <a:ext cx="10515600" cy="5030697"/>
          </a:xfrm>
        </p:spPr>
        <p:txBody>
          <a:bodyPr>
            <a:normAutofit fontScale="70000" lnSpcReduction="20000"/>
          </a:bodyPr>
          <a:lstStyle/>
          <a:p>
            <a:pPr>
              <a:lnSpc>
                <a:spcPct val="170000"/>
              </a:lnSpc>
            </a:pPr>
            <a:r>
              <a:rPr lang="en-US" sz="2600" dirty="0">
                <a:latin typeface="+mn-lt"/>
              </a:rPr>
              <a:t>The core base data structures of Polars are series &amp; </a:t>
            </a:r>
            <a:r>
              <a:rPr lang="en-US" sz="2600" dirty="0" err="1">
                <a:latin typeface="+mn-lt"/>
              </a:rPr>
              <a:t>dataframe</a:t>
            </a:r>
            <a:endParaRPr lang="en-US" sz="2600" dirty="0">
              <a:latin typeface="+mn-lt"/>
            </a:endParaRPr>
          </a:p>
          <a:p>
            <a:pPr>
              <a:lnSpc>
                <a:spcPct val="170000"/>
              </a:lnSpc>
            </a:pPr>
            <a:r>
              <a:rPr lang="en-US" sz="2600" dirty="0">
                <a:latin typeface="+mn-lt"/>
              </a:rPr>
              <a:t>Series is a 1-dimensional data structure with all elements having similar datatype:</a:t>
            </a:r>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pPr marL="0" indent="0">
              <a:buNone/>
            </a:pPr>
            <a:endParaRPr lang="en-US" dirty="0"/>
          </a:p>
          <a:p>
            <a:pPr algn="just">
              <a:lnSpc>
                <a:spcPct val="170000"/>
              </a:lnSpc>
            </a:pPr>
            <a:r>
              <a:rPr lang="en-US" sz="2600" dirty="0" err="1">
                <a:latin typeface="+mn-lt"/>
              </a:rPr>
              <a:t>Dataframe</a:t>
            </a:r>
            <a:r>
              <a:rPr lang="en-US" sz="2600" dirty="0">
                <a:latin typeface="+mn-lt"/>
              </a:rPr>
              <a:t> is a 2-dimensional data structure and a collection of series. Group By, Join, pivot are </a:t>
            </a:r>
          </a:p>
          <a:p>
            <a:pPr marL="0" indent="0" algn="just">
              <a:lnSpc>
                <a:spcPct val="170000"/>
              </a:lnSpc>
              <a:buNone/>
            </a:pPr>
            <a:r>
              <a:rPr lang="en-US" sz="2600" dirty="0">
                <a:latin typeface="+mn-lt"/>
              </a:rPr>
              <a:t>        some of the operations that can be performed</a:t>
            </a:r>
          </a:p>
        </p:txBody>
      </p:sp>
      <p:pic>
        <p:nvPicPr>
          <p:cNvPr id="5" name="Picture 4" descr="A screenshot of a cell phone&#10;&#10;Description automatically generated">
            <a:extLst>
              <a:ext uri="{FF2B5EF4-FFF2-40B4-BE49-F238E27FC236}">
                <a16:creationId xmlns:a16="http://schemas.microsoft.com/office/drawing/2014/main" id="{05CB700C-0D8E-F333-ADE1-449153D46FEE}"/>
              </a:ext>
            </a:extLst>
          </p:cNvPr>
          <p:cNvPicPr>
            <a:picLocks noChangeAspect="1"/>
          </p:cNvPicPr>
          <p:nvPr/>
        </p:nvPicPr>
        <p:blipFill>
          <a:blip r:embed="rId2"/>
          <a:stretch>
            <a:fillRect/>
          </a:stretch>
        </p:blipFill>
        <p:spPr>
          <a:xfrm>
            <a:off x="1121665" y="2215681"/>
            <a:ext cx="2493645" cy="2824405"/>
          </a:xfrm>
          <a:prstGeom prst="rect">
            <a:avLst/>
          </a:prstGeom>
        </p:spPr>
      </p:pic>
      <p:pic>
        <p:nvPicPr>
          <p:cNvPr id="8" name="Picture 7" descr="A close-up of a number&#10;&#10;Description automatically generated">
            <a:extLst>
              <a:ext uri="{FF2B5EF4-FFF2-40B4-BE49-F238E27FC236}">
                <a16:creationId xmlns:a16="http://schemas.microsoft.com/office/drawing/2014/main" id="{9935BD9E-28B0-052E-55C8-438814E17800}"/>
              </a:ext>
            </a:extLst>
          </p:cNvPr>
          <p:cNvPicPr>
            <a:picLocks noChangeAspect="1"/>
          </p:cNvPicPr>
          <p:nvPr/>
        </p:nvPicPr>
        <p:blipFill>
          <a:blip r:embed="rId3"/>
          <a:stretch>
            <a:fillRect/>
          </a:stretch>
        </p:blipFill>
        <p:spPr>
          <a:xfrm>
            <a:off x="4188542" y="2215681"/>
            <a:ext cx="4343400" cy="2824405"/>
          </a:xfrm>
          <a:prstGeom prst="rect">
            <a:avLst/>
          </a:prstGeom>
        </p:spPr>
      </p:pic>
      <p:pic>
        <p:nvPicPr>
          <p:cNvPr id="9" name="Picture 2" descr="Polars — Dataframes for the new era">
            <a:extLst>
              <a:ext uri="{FF2B5EF4-FFF2-40B4-BE49-F238E27FC236}">
                <a16:creationId xmlns:a16="http://schemas.microsoft.com/office/drawing/2014/main" id="{3D3CC114-3B11-1977-8DAD-2EF60FCBA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0029" y="5946008"/>
            <a:ext cx="1495583" cy="7692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Python Data Structures - GeeksforGeeks">
            <a:extLst>
              <a:ext uri="{FF2B5EF4-FFF2-40B4-BE49-F238E27FC236}">
                <a16:creationId xmlns:a16="http://schemas.microsoft.com/office/drawing/2014/main" id="{6BD5A1CD-716D-B505-9403-E96BDD6C3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878" y="3112602"/>
            <a:ext cx="2566095" cy="1310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78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5047-8CCA-714B-5196-55F7CA43501E}"/>
              </a:ext>
            </a:extLst>
          </p:cNvPr>
          <p:cNvSpPr>
            <a:spLocks noGrp="1"/>
          </p:cNvSpPr>
          <p:nvPr>
            <p:ph type="title"/>
          </p:nvPr>
        </p:nvSpPr>
        <p:spPr>
          <a:xfrm>
            <a:off x="838200" y="69171"/>
            <a:ext cx="10515600" cy="1031649"/>
          </a:xfrm>
        </p:spPr>
        <p:txBody>
          <a:bodyPr>
            <a:normAutofit/>
          </a:bodyPr>
          <a:lstStyle/>
          <a:p>
            <a:pPr algn="ctr"/>
            <a:r>
              <a:rPr lang="en-US" sz="2800" b="1" dirty="0">
                <a:latin typeface="+mj-lt"/>
              </a:rPr>
              <a:t>What is Pandas</a:t>
            </a:r>
          </a:p>
        </p:txBody>
      </p:sp>
      <p:sp>
        <p:nvSpPr>
          <p:cNvPr id="3" name="Content Placeholder 2">
            <a:extLst>
              <a:ext uri="{FF2B5EF4-FFF2-40B4-BE49-F238E27FC236}">
                <a16:creationId xmlns:a16="http://schemas.microsoft.com/office/drawing/2014/main" id="{9E45286B-1F2B-7FAD-D391-171BCDE635C3}"/>
              </a:ext>
            </a:extLst>
          </p:cNvPr>
          <p:cNvSpPr>
            <a:spLocks noGrp="1"/>
          </p:cNvSpPr>
          <p:nvPr>
            <p:ph idx="1"/>
          </p:nvPr>
        </p:nvSpPr>
        <p:spPr>
          <a:xfrm>
            <a:off x="705530" y="1253331"/>
            <a:ext cx="10515600" cy="4351338"/>
          </a:xfrm>
        </p:spPr>
        <p:txBody>
          <a:bodyPr>
            <a:normAutofit/>
          </a:bodyPr>
          <a:lstStyle/>
          <a:p>
            <a:pPr algn="just">
              <a:lnSpc>
                <a:spcPct val="200000"/>
              </a:lnSpc>
            </a:pPr>
            <a:r>
              <a:rPr lang="en-US" sz="2000" dirty="0">
                <a:latin typeface="+mn-lt"/>
              </a:rPr>
              <a:t>Pandas is python’s powerful &amp; open source data manipulation &amp; data analysis tool</a:t>
            </a:r>
          </a:p>
          <a:p>
            <a:pPr algn="just">
              <a:lnSpc>
                <a:spcPct val="200000"/>
              </a:lnSpc>
            </a:pPr>
            <a:r>
              <a:rPr lang="en-US" sz="2000" dirty="0">
                <a:latin typeface="+mn-lt"/>
              </a:rPr>
              <a:t>Pandas key functions are data loading, aligning, manipulating &amp; merging</a:t>
            </a:r>
          </a:p>
          <a:p>
            <a:pPr algn="just">
              <a:lnSpc>
                <a:spcPct val="200000"/>
              </a:lnSpc>
            </a:pPr>
            <a:r>
              <a:rPr lang="en-US" sz="2000" dirty="0">
                <a:latin typeface="+mn-lt"/>
              </a:rPr>
              <a:t>Pandas has two data structures series(1-d) &amp; </a:t>
            </a:r>
            <a:r>
              <a:rPr lang="en-US" sz="2000" dirty="0" err="1">
                <a:latin typeface="+mn-lt"/>
              </a:rPr>
              <a:t>dataframe</a:t>
            </a:r>
            <a:r>
              <a:rPr lang="en-US" sz="2000" dirty="0">
                <a:latin typeface="+mn-lt"/>
              </a:rPr>
              <a:t>(2-d) </a:t>
            </a:r>
          </a:p>
          <a:p>
            <a:pPr algn="just">
              <a:lnSpc>
                <a:spcPct val="200000"/>
              </a:lnSpc>
            </a:pPr>
            <a:r>
              <a:rPr lang="en-US" sz="2000" dirty="0">
                <a:latin typeface="+mn-lt"/>
              </a:rPr>
              <a:t>Pandas has </a:t>
            </a:r>
            <a:r>
              <a:rPr lang="en-US" sz="2000" dirty="0" err="1">
                <a:latin typeface="+mn-lt"/>
              </a:rPr>
              <a:t>usecases</a:t>
            </a:r>
            <a:r>
              <a:rPr lang="en-US" sz="2000" dirty="0">
                <a:latin typeface="+mn-lt"/>
              </a:rPr>
              <a:t> in  finance, statistics, healthcare, engineering, </a:t>
            </a:r>
            <a:r>
              <a:rPr lang="en-US" sz="2000" dirty="0" err="1">
                <a:latin typeface="+mn-lt"/>
              </a:rPr>
              <a:t>iot</a:t>
            </a:r>
            <a:r>
              <a:rPr lang="en-US" sz="2000" dirty="0">
                <a:latin typeface="+mn-lt"/>
              </a:rPr>
              <a:t> sensor data</a:t>
            </a:r>
          </a:p>
          <a:p>
            <a:pPr algn="just">
              <a:lnSpc>
                <a:spcPct val="200000"/>
              </a:lnSpc>
            </a:pPr>
            <a:r>
              <a:rPr lang="en-US" sz="2000" dirty="0">
                <a:latin typeface="+mn-lt"/>
              </a:rPr>
              <a:t>Pandas help in the most complex data transformation tasks</a:t>
            </a:r>
          </a:p>
          <a:p>
            <a:pPr algn="just">
              <a:lnSpc>
                <a:spcPct val="200000"/>
              </a:lnSpc>
            </a:pPr>
            <a:r>
              <a:rPr lang="en-US" sz="2000" dirty="0">
                <a:latin typeface="+mn-lt"/>
              </a:rPr>
              <a:t>Pandas helps in preparing data that is used for building ML &amp; AI models</a:t>
            </a:r>
          </a:p>
          <a:p>
            <a:endParaRPr lang="en-US" dirty="0"/>
          </a:p>
          <a:p>
            <a:endParaRPr lang="en-US" dirty="0"/>
          </a:p>
        </p:txBody>
      </p:sp>
      <p:pic>
        <p:nvPicPr>
          <p:cNvPr id="1026" name="Picture 2" descr="Getting Started with Pandas for Data Science | by Vinod Dhole | Medium">
            <a:extLst>
              <a:ext uri="{FF2B5EF4-FFF2-40B4-BE49-F238E27FC236}">
                <a16:creationId xmlns:a16="http://schemas.microsoft.com/office/drawing/2014/main" id="{0412702C-94FE-EA83-EB3A-70F31933B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5486" y="5993947"/>
            <a:ext cx="1907718" cy="79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69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D40E-F712-C23D-B60E-D30E7046FB51}"/>
              </a:ext>
            </a:extLst>
          </p:cNvPr>
          <p:cNvSpPr>
            <a:spLocks noGrp="1"/>
          </p:cNvSpPr>
          <p:nvPr>
            <p:ph type="title"/>
          </p:nvPr>
        </p:nvSpPr>
        <p:spPr>
          <a:xfrm>
            <a:off x="838200" y="142697"/>
            <a:ext cx="10515600" cy="843189"/>
          </a:xfrm>
        </p:spPr>
        <p:txBody>
          <a:bodyPr>
            <a:normAutofit/>
          </a:bodyPr>
          <a:lstStyle/>
          <a:p>
            <a:pPr algn="ctr"/>
            <a:r>
              <a:rPr lang="en-US" sz="2800" b="1" dirty="0">
                <a:latin typeface="+mj-lt"/>
              </a:rPr>
              <a:t>Polar Contexts</a:t>
            </a:r>
          </a:p>
        </p:txBody>
      </p:sp>
      <p:sp>
        <p:nvSpPr>
          <p:cNvPr id="3" name="Content Placeholder 2">
            <a:extLst>
              <a:ext uri="{FF2B5EF4-FFF2-40B4-BE49-F238E27FC236}">
                <a16:creationId xmlns:a16="http://schemas.microsoft.com/office/drawing/2014/main" id="{8C8D67CE-43CA-1B79-82F6-6229D905D6D1}"/>
              </a:ext>
            </a:extLst>
          </p:cNvPr>
          <p:cNvSpPr>
            <a:spLocks noGrp="1"/>
          </p:cNvSpPr>
          <p:nvPr>
            <p:ph idx="1"/>
          </p:nvPr>
        </p:nvSpPr>
        <p:spPr>
          <a:xfrm>
            <a:off x="838200" y="1404257"/>
            <a:ext cx="10515600" cy="4772706"/>
          </a:xfrm>
        </p:spPr>
        <p:txBody>
          <a:bodyPr>
            <a:normAutofit/>
          </a:bodyPr>
          <a:lstStyle/>
          <a:p>
            <a:pPr>
              <a:lnSpc>
                <a:spcPct val="200000"/>
              </a:lnSpc>
            </a:pPr>
            <a:r>
              <a:rPr lang="en-US" sz="2000" dirty="0">
                <a:latin typeface="+mn-lt"/>
              </a:rPr>
              <a:t>Polars developed its own Domain Specific Language(DSL) for data transformation</a:t>
            </a:r>
          </a:p>
          <a:p>
            <a:pPr>
              <a:lnSpc>
                <a:spcPct val="200000"/>
              </a:lnSpc>
            </a:pPr>
            <a:r>
              <a:rPr lang="en-US" sz="2000" dirty="0">
                <a:latin typeface="+mn-lt"/>
              </a:rPr>
              <a:t>The two core components of DSL are </a:t>
            </a:r>
            <a:r>
              <a:rPr lang="en-US" sz="2000" b="1" i="1" dirty="0">
                <a:latin typeface="+mn-lt"/>
              </a:rPr>
              <a:t>Contexts &amp; Expressions</a:t>
            </a:r>
          </a:p>
          <a:p>
            <a:pPr>
              <a:lnSpc>
                <a:spcPct val="200000"/>
              </a:lnSpc>
            </a:pPr>
            <a:r>
              <a:rPr lang="en-US" sz="2000" dirty="0">
                <a:latin typeface="+mn-lt"/>
              </a:rPr>
              <a:t>Context refers to the context in which an expression is evaluated</a:t>
            </a:r>
          </a:p>
          <a:p>
            <a:pPr>
              <a:lnSpc>
                <a:spcPct val="200000"/>
              </a:lnSpc>
            </a:pPr>
            <a:r>
              <a:rPr lang="en-US" sz="2000" dirty="0">
                <a:latin typeface="+mn-lt"/>
              </a:rPr>
              <a:t>There are 3 main contexts:</a:t>
            </a:r>
          </a:p>
          <a:p>
            <a:pPr lvl="1">
              <a:lnSpc>
                <a:spcPct val="200000"/>
              </a:lnSpc>
            </a:pPr>
            <a:r>
              <a:rPr lang="en-US" sz="2000" dirty="0">
                <a:latin typeface="+mn-lt"/>
              </a:rPr>
              <a:t>Selection </a:t>
            </a:r>
            <a:r>
              <a:rPr lang="en-US" sz="2000" dirty="0" err="1">
                <a:latin typeface="+mn-lt"/>
              </a:rPr>
              <a:t>df.select</a:t>
            </a:r>
            <a:r>
              <a:rPr lang="en-US" sz="2000" dirty="0">
                <a:latin typeface="+mn-lt"/>
              </a:rPr>
              <a:t>(...)</a:t>
            </a:r>
            <a:r>
              <a:rPr lang="en-US" sz="2000" b="0" i="0" dirty="0">
                <a:effectLst/>
                <a:latin typeface="+mn-lt"/>
              </a:rPr>
              <a:t>, </a:t>
            </a:r>
            <a:r>
              <a:rPr lang="en-US" sz="2000" dirty="0" err="1">
                <a:latin typeface="+mn-lt"/>
              </a:rPr>
              <a:t>df.with_columns</a:t>
            </a:r>
            <a:r>
              <a:rPr lang="en-US" sz="2000" dirty="0">
                <a:latin typeface="+mn-lt"/>
              </a:rPr>
              <a:t>(...)</a:t>
            </a:r>
          </a:p>
          <a:p>
            <a:pPr lvl="1">
              <a:lnSpc>
                <a:spcPct val="200000"/>
              </a:lnSpc>
            </a:pPr>
            <a:r>
              <a:rPr lang="en-US" sz="2000" dirty="0">
                <a:latin typeface="+mn-lt"/>
              </a:rPr>
              <a:t>Filtering </a:t>
            </a:r>
            <a:r>
              <a:rPr lang="en-US" sz="2000" b="0" i="0" dirty="0" err="1">
                <a:solidFill>
                  <a:srgbClr val="36464E"/>
                </a:solidFill>
                <a:effectLst/>
                <a:latin typeface="+mn-lt"/>
              </a:rPr>
              <a:t>df.filter</a:t>
            </a:r>
            <a:r>
              <a:rPr lang="en-US" sz="2000" b="0" i="0" dirty="0">
                <a:solidFill>
                  <a:srgbClr val="36464E"/>
                </a:solidFill>
                <a:effectLst/>
                <a:latin typeface="+mn-lt"/>
              </a:rPr>
              <a:t>()</a:t>
            </a:r>
            <a:endParaRPr lang="en-US" sz="2000" dirty="0">
              <a:latin typeface="+mn-lt"/>
            </a:endParaRPr>
          </a:p>
          <a:p>
            <a:pPr lvl="1">
              <a:lnSpc>
                <a:spcPct val="200000"/>
              </a:lnSpc>
            </a:pPr>
            <a:r>
              <a:rPr lang="en-US" sz="2000" dirty="0">
                <a:latin typeface="+mn-lt"/>
              </a:rPr>
              <a:t>Group by / Aggregation </a:t>
            </a:r>
            <a:r>
              <a:rPr lang="en-US" sz="2000" b="0" i="0" dirty="0" err="1">
                <a:solidFill>
                  <a:srgbClr val="36464E"/>
                </a:solidFill>
                <a:effectLst/>
                <a:latin typeface="+mn-lt"/>
              </a:rPr>
              <a:t>df.group_by</a:t>
            </a:r>
            <a:r>
              <a:rPr lang="en-US" sz="2000" b="0" i="0" dirty="0">
                <a:solidFill>
                  <a:srgbClr val="36464E"/>
                </a:solidFill>
                <a:effectLst/>
                <a:latin typeface="+mn-lt"/>
              </a:rPr>
              <a:t>(...).</a:t>
            </a:r>
            <a:r>
              <a:rPr lang="en-US" sz="2000" b="0" i="0" dirty="0" err="1">
                <a:solidFill>
                  <a:srgbClr val="36464E"/>
                </a:solidFill>
                <a:effectLst/>
                <a:latin typeface="+mn-lt"/>
              </a:rPr>
              <a:t>agg</a:t>
            </a:r>
            <a:r>
              <a:rPr lang="en-US" sz="2000" b="0" i="0" dirty="0">
                <a:solidFill>
                  <a:srgbClr val="36464E"/>
                </a:solidFill>
                <a:effectLst/>
                <a:latin typeface="+mn-lt"/>
              </a:rPr>
              <a:t>(...)</a:t>
            </a:r>
            <a:endParaRPr lang="en-US" sz="2000" dirty="0">
              <a:latin typeface="+mn-lt"/>
            </a:endParaRPr>
          </a:p>
        </p:txBody>
      </p:sp>
      <p:pic>
        <p:nvPicPr>
          <p:cNvPr id="4" name="Picture 2" descr="Polars — Dataframes for the new era">
            <a:extLst>
              <a:ext uri="{FF2B5EF4-FFF2-40B4-BE49-F238E27FC236}">
                <a16:creationId xmlns:a16="http://schemas.microsoft.com/office/drawing/2014/main" id="{DA49F786-ACDC-2540-B173-170CCCC1B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9143" y="5940409"/>
            <a:ext cx="1506470" cy="7748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n Introduction to Polars: Python's Tool for Large-Scale Data Analysis |  DataCamp">
            <a:extLst>
              <a:ext uri="{FF2B5EF4-FFF2-40B4-BE49-F238E27FC236}">
                <a16:creationId xmlns:a16="http://schemas.microsoft.com/office/drawing/2014/main" id="{CF4DA9D1-029B-A6BF-0E44-90A8F2277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058" y="3600795"/>
            <a:ext cx="2779421" cy="185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238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FBD-EA37-CA07-F64F-19BB59BBE5AE}"/>
              </a:ext>
            </a:extLst>
          </p:cNvPr>
          <p:cNvSpPr>
            <a:spLocks noGrp="1"/>
          </p:cNvSpPr>
          <p:nvPr>
            <p:ph type="title"/>
          </p:nvPr>
        </p:nvSpPr>
        <p:spPr>
          <a:xfrm>
            <a:off x="838200" y="142698"/>
            <a:ext cx="10515600" cy="504548"/>
          </a:xfrm>
        </p:spPr>
        <p:txBody>
          <a:bodyPr>
            <a:normAutofit fontScale="90000"/>
          </a:bodyPr>
          <a:lstStyle/>
          <a:p>
            <a:pPr algn="ctr"/>
            <a:r>
              <a:rPr lang="en-US" sz="2800" b="1" dirty="0">
                <a:latin typeface="+mj-lt"/>
              </a:rPr>
              <a:t>Polar Contexts</a:t>
            </a:r>
          </a:p>
        </p:txBody>
      </p:sp>
      <p:pic>
        <p:nvPicPr>
          <p:cNvPr id="6" name="Content Placeholder 5" descr="A white rectangular grid with black text&#10;&#10;Description automatically generated with medium confidence">
            <a:extLst>
              <a:ext uri="{FF2B5EF4-FFF2-40B4-BE49-F238E27FC236}">
                <a16:creationId xmlns:a16="http://schemas.microsoft.com/office/drawing/2014/main" id="{21C128D0-7533-BA92-0F36-06212E0A65F0}"/>
              </a:ext>
            </a:extLst>
          </p:cNvPr>
          <p:cNvPicPr>
            <a:picLocks noGrp="1" noChangeAspect="1"/>
          </p:cNvPicPr>
          <p:nvPr>
            <p:ph idx="1"/>
          </p:nvPr>
        </p:nvPicPr>
        <p:blipFill>
          <a:blip r:embed="rId2"/>
          <a:stretch>
            <a:fillRect/>
          </a:stretch>
        </p:blipFill>
        <p:spPr>
          <a:xfrm>
            <a:off x="7060293" y="1401082"/>
            <a:ext cx="4596740" cy="3399518"/>
          </a:xfrm>
        </p:spPr>
      </p:pic>
      <p:pic>
        <p:nvPicPr>
          <p:cNvPr id="4" name="Picture 3" descr="A screenshot of a computer code&#10;&#10;Description automatically generated">
            <a:extLst>
              <a:ext uri="{FF2B5EF4-FFF2-40B4-BE49-F238E27FC236}">
                <a16:creationId xmlns:a16="http://schemas.microsoft.com/office/drawing/2014/main" id="{2F2275B1-93D5-A813-A578-B7987AE3C458}"/>
              </a:ext>
            </a:extLst>
          </p:cNvPr>
          <p:cNvPicPr>
            <a:picLocks noChangeAspect="1"/>
          </p:cNvPicPr>
          <p:nvPr/>
        </p:nvPicPr>
        <p:blipFill>
          <a:blip r:embed="rId3"/>
          <a:stretch>
            <a:fillRect/>
          </a:stretch>
        </p:blipFill>
        <p:spPr>
          <a:xfrm>
            <a:off x="638629" y="1401082"/>
            <a:ext cx="5689600" cy="2209800"/>
          </a:xfrm>
          <a:prstGeom prst="rect">
            <a:avLst/>
          </a:prstGeom>
        </p:spPr>
      </p:pic>
      <p:sp>
        <p:nvSpPr>
          <p:cNvPr id="7" name="TextBox 6">
            <a:extLst>
              <a:ext uri="{FF2B5EF4-FFF2-40B4-BE49-F238E27FC236}">
                <a16:creationId xmlns:a16="http://schemas.microsoft.com/office/drawing/2014/main" id="{89C80B73-C18B-8B2A-9D68-BF0EF759CE3B}"/>
              </a:ext>
            </a:extLst>
          </p:cNvPr>
          <p:cNvSpPr txBox="1"/>
          <p:nvPr/>
        </p:nvSpPr>
        <p:spPr>
          <a:xfrm>
            <a:off x="638629" y="3999592"/>
            <a:ext cx="6034314" cy="1922065"/>
          </a:xfrm>
          <a:prstGeom prst="rect">
            <a:avLst/>
          </a:prstGeom>
          <a:noFill/>
        </p:spPr>
        <p:txBody>
          <a:bodyPr wrap="square" rtlCol="0">
            <a:spAutoFit/>
          </a:bodyPr>
          <a:lstStyle/>
          <a:p>
            <a:r>
              <a:rPr lang="en-US" b="1" u="sng" dirty="0"/>
              <a:t>Selection:</a:t>
            </a:r>
          </a:p>
          <a:p>
            <a:endParaRPr lang="en-US" dirty="0"/>
          </a:p>
          <a:p>
            <a:pPr algn="just">
              <a:lnSpc>
                <a:spcPct val="150000"/>
              </a:lnSpc>
            </a:pPr>
            <a:r>
              <a:rPr lang="en-US" dirty="0"/>
              <a:t>The selection context applies expression on columns. </a:t>
            </a:r>
            <a:r>
              <a:rPr lang="en-US" b="0" i="0" dirty="0">
                <a:effectLst/>
              </a:rPr>
              <a:t>A </a:t>
            </a:r>
            <a:r>
              <a:rPr lang="en-US" dirty="0"/>
              <a:t>select</a:t>
            </a:r>
            <a:r>
              <a:rPr lang="en-US" b="0" i="0" dirty="0">
                <a:effectLst/>
              </a:rPr>
              <a:t> may produce new columns that are aggregations, combinations of expressions, or literals</a:t>
            </a:r>
            <a:endParaRPr lang="en-US" dirty="0"/>
          </a:p>
        </p:txBody>
      </p:sp>
      <p:pic>
        <p:nvPicPr>
          <p:cNvPr id="10" name="Picture 2" descr="Polars — Dataframes for the new era">
            <a:extLst>
              <a:ext uri="{FF2B5EF4-FFF2-40B4-BE49-F238E27FC236}">
                <a16:creationId xmlns:a16="http://schemas.microsoft.com/office/drawing/2014/main" id="{D760E9C1-B566-6980-8B6D-B22D24590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143" y="5940409"/>
            <a:ext cx="1506469" cy="7748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Polars: A Lightning-Fast DataFrame Library – Real Python">
            <a:extLst>
              <a:ext uri="{FF2B5EF4-FFF2-40B4-BE49-F238E27FC236}">
                <a16:creationId xmlns:a16="http://schemas.microsoft.com/office/drawing/2014/main" id="{A55E01A7-14C5-02D8-211F-14E356C4B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2318" y="5276159"/>
            <a:ext cx="2558477" cy="143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261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1674-BE3F-6BF6-A62D-EADD86082C19}"/>
              </a:ext>
            </a:extLst>
          </p:cNvPr>
          <p:cNvSpPr>
            <a:spLocks noGrp="1"/>
          </p:cNvSpPr>
          <p:nvPr>
            <p:ph type="title"/>
          </p:nvPr>
        </p:nvSpPr>
        <p:spPr>
          <a:xfrm>
            <a:off x="838200" y="173531"/>
            <a:ext cx="10515600" cy="915347"/>
          </a:xfrm>
        </p:spPr>
        <p:txBody>
          <a:bodyPr>
            <a:normAutofit/>
          </a:bodyPr>
          <a:lstStyle/>
          <a:p>
            <a:pPr algn="ctr"/>
            <a:r>
              <a:rPr lang="en-US" sz="2800" b="1" dirty="0">
                <a:latin typeface="+mj-lt"/>
              </a:rPr>
              <a:t>Polar Selection Context</a:t>
            </a:r>
          </a:p>
        </p:txBody>
      </p:sp>
      <p:pic>
        <p:nvPicPr>
          <p:cNvPr id="5" name="Content Placeholder 4" descr="A computer code with text&#10;&#10;Description automatically generated">
            <a:extLst>
              <a:ext uri="{FF2B5EF4-FFF2-40B4-BE49-F238E27FC236}">
                <a16:creationId xmlns:a16="http://schemas.microsoft.com/office/drawing/2014/main" id="{14A80815-1F01-C156-D486-54CF940DC9F3}"/>
              </a:ext>
            </a:extLst>
          </p:cNvPr>
          <p:cNvPicPr>
            <a:picLocks noGrp="1" noChangeAspect="1"/>
          </p:cNvPicPr>
          <p:nvPr>
            <p:ph idx="1"/>
          </p:nvPr>
        </p:nvPicPr>
        <p:blipFill>
          <a:blip r:embed="rId2"/>
          <a:stretch>
            <a:fillRect/>
          </a:stretch>
        </p:blipFill>
        <p:spPr>
          <a:xfrm>
            <a:off x="742043" y="1589314"/>
            <a:ext cx="6017986" cy="2441727"/>
          </a:xfrm>
        </p:spPr>
      </p:pic>
      <p:pic>
        <p:nvPicPr>
          <p:cNvPr id="7" name="Picture 6" descr="A table of numbers and letters&#10;&#10;Description automatically generated with medium confidence">
            <a:extLst>
              <a:ext uri="{FF2B5EF4-FFF2-40B4-BE49-F238E27FC236}">
                <a16:creationId xmlns:a16="http://schemas.microsoft.com/office/drawing/2014/main" id="{C21918E7-4025-1A31-BF27-820F7F02331D}"/>
              </a:ext>
            </a:extLst>
          </p:cNvPr>
          <p:cNvPicPr>
            <a:picLocks noChangeAspect="1"/>
          </p:cNvPicPr>
          <p:nvPr/>
        </p:nvPicPr>
        <p:blipFill>
          <a:blip r:embed="rId3"/>
          <a:stretch>
            <a:fillRect/>
          </a:stretch>
        </p:blipFill>
        <p:spPr>
          <a:xfrm>
            <a:off x="7060598" y="1589314"/>
            <a:ext cx="4858758" cy="3733800"/>
          </a:xfrm>
          <a:prstGeom prst="rect">
            <a:avLst/>
          </a:prstGeom>
        </p:spPr>
      </p:pic>
      <p:sp>
        <p:nvSpPr>
          <p:cNvPr id="9" name="TextBox 8">
            <a:extLst>
              <a:ext uri="{FF2B5EF4-FFF2-40B4-BE49-F238E27FC236}">
                <a16:creationId xmlns:a16="http://schemas.microsoft.com/office/drawing/2014/main" id="{B8964FEC-D20F-E43F-90C7-7D1EECF3D46D}"/>
              </a:ext>
            </a:extLst>
          </p:cNvPr>
          <p:cNvSpPr txBox="1"/>
          <p:nvPr/>
        </p:nvSpPr>
        <p:spPr>
          <a:xfrm>
            <a:off x="568343" y="4531477"/>
            <a:ext cx="6191686" cy="1466552"/>
          </a:xfrm>
          <a:prstGeom prst="rect">
            <a:avLst/>
          </a:prstGeom>
          <a:noFill/>
        </p:spPr>
        <p:txBody>
          <a:bodyPr wrap="square">
            <a:spAutoFit/>
          </a:bodyPr>
          <a:lstStyle/>
          <a:p>
            <a:pPr algn="just">
              <a:lnSpc>
                <a:spcPct val="150000"/>
              </a:lnSpc>
            </a:pPr>
            <a:r>
              <a:rPr lang="en-US" sz="2000" dirty="0"/>
              <a:t>T</a:t>
            </a:r>
            <a:r>
              <a:rPr lang="en-US" sz="2000" b="0" i="0" dirty="0">
                <a:effectLst/>
              </a:rPr>
              <a:t>he selection context is very powerful and allows to evaluate arbitrary expressions independent of (and in parallel to) each other.</a:t>
            </a:r>
            <a:endParaRPr lang="en-US" sz="2000" dirty="0"/>
          </a:p>
        </p:txBody>
      </p:sp>
      <p:pic>
        <p:nvPicPr>
          <p:cNvPr id="10" name="Picture 2" descr="Polars — Dataframes for the new era">
            <a:extLst>
              <a:ext uri="{FF2B5EF4-FFF2-40B4-BE49-F238E27FC236}">
                <a16:creationId xmlns:a16="http://schemas.microsoft.com/office/drawing/2014/main" id="{82413051-C446-14A2-9BD5-F6056326A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0285" y="5884415"/>
            <a:ext cx="1615327" cy="8308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Polars: A Lightning-Fast DataFrame Library – Real Python">
            <a:extLst>
              <a:ext uri="{FF2B5EF4-FFF2-40B4-BE49-F238E27FC236}">
                <a16:creationId xmlns:a16="http://schemas.microsoft.com/office/drawing/2014/main" id="{222AFBD2-4724-C0E3-84E2-59EF8129D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9570" y="5493988"/>
            <a:ext cx="2171225" cy="122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743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1091-DCFA-E3D6-F3C9-E4FB85CDC838}"/>
              </a:ext>
            </a:extLst>
          </p:cNvPr>
          <p:cNvSpPr>
            <a:spLocks noGrp="1"/>
          </p:cNvSpPr>
          <p:nvPr>
            <p:ph type="title"/>
          </p:nvPr>
        </p:nvSpPr>
        <p:spPr>
          <a:xfrm>
            <a:off x="838200" y="148898"/>
            <a:ext cx="10515600" cy="821418"/>
          </a:xfrm>
        </p:spPr>
        <p:txBody>
          <a:bodyPr>
            <a:normAutofit/>
          </a:bodyPr>
          <a:lstStyle/>
          <a:p>
            <a:pPr algn="ctr"/>
            <a:r>
              <a:rPr lang="en-US" sz="2800" b="1" dirty="0">
                <a:latin typeface="+mj-lt"/>
              </a:rPr>
              <a:t>Polar Selection Context</a:t>
            </a:r>
          </a:p>
        </p:txBody>
      </p:sp>
      <p:sp>
        <p:nvSpPr>
          <p:cNvPr id="3" name="Content Placeholder 2">
            <a:extLst>
              <a:ext uri="{FF2B5EF4-FFF2-40B4-BE49-F238E27FC236}">
                <a16:creationId xmlns:a16="http://schemas.microsoft.com/office/drawing/2014/main" id="{9DA8FEC7-7D7C-59A4-43E0-ACB254C6241C}"/>
              </a:ext>
            </a:extLst>
          </p:cNvPr>
          <p:cNvSpPr>
            <a:spLocks noGrp="1"/>
          </p:cNvSpPr>
          <p:nvPr>
            <p:ph idx="1"/>
          </p:nvPr>
        </p:nvSpPr>
        <p:spPr>
          <a:xfrm>
            <a:off x="838200" y="1444102"/>
            <a:ext cx="10515600" cy="4351338"/>
          </a:xfrm>
        </p:spPr>
        <p:txBody>
          <a:bodyPr>
            <a:normAutofit/>
          </a:bodyPr>
          <a:lstStyle/>
          <a:p>
            <a:pPr algn="just">
              <a:lnSpc>
                <a:spcPct val="150000"/>
              </a:lnSpc>
            </a:pPr>
            <a:r>
              <a:rPr lang="en-US" sz="2000" b="0" i="0" dirty="0">
                <a:effectLst/>
                <a:latin typeface="+mn-lt"/>
              </a:rPr>
              <a:t>Similar to the </a:t>
            </a:r>
            <a:r>
              <a:rPr lang="en-US" sz="2000" dirty="0">
                <a:latin typeface="+mn-lt"/>
              </a:rPr>
              <a:t>select</a:t>
            </a:r>
            <a:r>
              <a:rPr lang="en-US" sz="2000" b="0" i="0" dirty="0">
                <a:effectLst/>
                <a:latin typeface="+mn-lt"/>
              </a:rPr>
              <a:t> statement, the </a:t>
            </a:r>
            <a:r>
              <a:rPr lang="en-US" sz="2000" b="1" dirty="0" err="1">
                <a:latin typeface="+mn-lt"/>
              </a:rPr>
              <a:t>with_columns</a:t>
            </a:r>
            <a:r>
              <a:rPr lang="en-US" sz="2000" b="1" i="0" dirty="0">
                <a:effectLst/>
                <a:latin typeface="+mn-lt"/>
              </a:rPr>
              <a:t> </a:t>
            </a:r>
            <a:r>
              <a:rPr lang="en-US" sz="2000" b="0" i="0" dirty="0">
                <a:effectLst/>
                <a:latin typeface="+mn-lt"/>
              </a:rPr>
              <a:t>statement also enters into the selection context. The main difference between </a:t>
            </a:r>
            <a:r>
              <a:rPr lang="en-US" sz="2000" b="1" dirty="0" err="1">
                <a:latin typeface="+mn-lt"/>
              </a:rPr>
              <a:t>with_columns</a:t>
            </a:r>
            <a:r>
              <a:rPr lang="en-US" sz="2000" b="1" i="0" dirty="0">
                <a:effectLst/>
                <a:latin typeface="+mn-lt"/>
              </a:rPr>
              <a:t> </a:t>
            </a:r>
            <a:r>
              <a:rPr lang="en-US" sz="2000" b="0" i="0" dirty="0">
                <a:effectLst/>
                <a:latin typeface="+mn-lt"/>
              </a:rPr>
              <a:t>and </a:t>
            </a:r>
            <a:r>
              <a:rPr lang="en-US" sz="2000" b="1" dirty="0">
                <a:latin typeface="+mn-lt"/>
              </a:rPr>
              <a:t>select</a:t>
            </a:r>
            <a:r>
              <a:rPr lang="en-US" sz="2000" b="0" i="0" dirty="0">
                <a:effectLst/>
                <a:latin typeface="+mn-lt"/>
              </a:rPr>
              <a:t> is that </a:t>
            </a:r>
            <a:r>
              <a:rPr lang="en-US" sz="2000" dirty="0" err="1">
                <a:latin typeface="+mn-lt"/>
              </a:rPr>
              <a:t>with_columns</a:t>
            </a:r>
            <a:r>
              <a:rPr lang="en-US" sz="2000" b="0" i="0" dirty="0">
                <a:effectLst/>
                <a:latin typeface="+mn-lt"/>
              </a:rPr>
              <a:t> retains the original columns and adds new ones, whereas </a:t>
            </a:r>
            <a:r>
              <a:rPr lang="en-US" sz="2000" dirty="0">
                <a:latin typeface="+mn-lt"/>
              </a:rPr>
              <a:t>select</a:t>
            </a:r>
            <a:r>
              <a:rPr lang="en-US" sz="2000" b="0" i="0" dirty="0">
                <a:effectLst/>
                <a:latin typeface="+mn-lt"/>
              </a:rPr>
              <a:t> drops the original columns</a:t>
            </a:r>
            <a:r>
              <a:rPr lang="en-US" sz="2000" b="0" i="0" dirty="0">
                <a:effectLst/>
              </a:rPr>
              <a:t>.</a:t>
            </a:r>
            <a:endParaRPr lang="en-US" sz="2000" dirty="0"/>
          </a:p>
        </p:txBody>
      </p:sp>
      <p:pic>
        <p:nvPicPr>
          <p:cNvPr id="5" name="Picture 4" descr="A computer code with green text&#10;&#10;Description automatically generated">
            <a:extLst>
              <a:ext uri="{FF2B5EF4-FFF2-40B4-BE49-F238E27FC236}">
                <a16:creationId xmlns:a16="http://schemas.microsoft.com/office/drawing/2014/main" id="{96468541-243B-68CA-DD3B-73CAC3B90AC3}"/>
              </a:ext>
            </a:extLst>
          </p:cNvPr>
          <p:cNvPicPr>
            <a:picLocks noChangeAspect="1"/>
          </p:cNvPicPr>
          <p:nvPr/>
        </p:nvPicPr>
        <p:blipFill>
          <a:blip r:embed="rId2"/>
          <a:stretch>
            <a:fillRect/>
          </a:stretch>
        </p:blipFill>
        <p:spPr>
          <a:xfrm>
            <a:off x="850900" y="3456485"/>
            <a:ext cx="4762500" cy="1480457"/>
          </a:xfrm>
          <a:prstGeom prst="rect">
            <a:avLst/>
          </a:prstGeom>
        </p:spPr>
      </p:pic>
      <p:pic>
        <p:nvPicPr>
          <p:cNvPr id="7" name="Picture 6" descr="A table of numbers and letters&#10;&#10;Description automatically generated with medium confidence">
            <a:extLst>
              <a:ext uri="{FF2B5EF4-FFF2-40B4-BE49-F238E27FC236}">
                <a16:creationId xmlns:a16="http://schemas.microsoft.com/office/drawing/2014/main" id="{D794785E-4988-95D6-D3B3-624FBCBE0E7E}"/>
              </a:ext>
            </a:extLst>
          </p:cNvPr>
          <p:cNvPicPr>
            <a:picLocks noChangeAspect="1"/>
          </p:cNvPicPr>
          <p:nvPr/>
        </p:nvPicPr>
        <p:blipFill>
          <a:blip r:embed="rId3"/>
          <a:stretch>
            <a:fillRect/>
          </a:stretch>
        </p:blipFill>
        <p:spPr>
          <a:xfrm>
            <a:off x="5920776" y="2992084"/>
            <a:ext cx="5740400" cy="2895600"/>
          </a:xfrm>
          <a:prstGeom prst="rect">
            <a:avLst/>
          </a:prstGeom>
        </p:spPr>
      </p:pic>
      <p:pic>
        <p:nvPicPr>
          <p:cNvPr id="8" name="Picture 2" descr="Polars — Dataframes for the new era">
            <a:extLst>
              <a:ext uri="{FF2B5EF4-FFF2-40B4-BE49-F238E27FC236}">
                <a16:creationId xmlns:a16="http://schemas.microsoft.com/office/drawing/2014/main" id="{188A0941-0FC6-65EE-8953-36A61F562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4714" y="5979928"/>
            <a:ext cx="1542194" cy="79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Python Polars: A Lightning-Fast DataFrame Library – Real Python">
            <a:extLst>
              <a:ext uri="{FF2B5EF4-FFF2-40B4-BE49-F238E27FC236}">
                <a16:creationId xmlns:a16="http://schemas.microsoft.com/office/drawing/2014/main" id="{69499F51-CC40-EC3D-4673-D0D0D61B7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5895" y="5339892"/>
            <a:ext cx="2275682" cy="1280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036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F3D6-1E2E-89A7-5024-507187407A23}"/>
              </a:ext>
            </a:extLst>
          </p:cNvPr>
          <p:cNvSpPr>
            <a:spLocks noGrp="1"/>
          </p:cNvSpPr>
          <p:nvPr>
            <p:ph type="title"/>
          </p:nvPr>
        </p:nvSpPr>
        <p:spPr>
          <a:xfrm>
            <a:off x="838200" y="129462"/>
            <a:ext cx="10515600" cy="964566"/>
          </a:xfrm>
        </p:spPr>
        <p:txBody>
          <a:bodyPr>
            <a:normAutofit/>
          </a:bodyPr>
          <a:lstStyle/>
          <a:p>
            <a:pPr algn="ctr"/>
            <a:r>
              <a:rPr lang="en-US" sz="2800" b="1" dirty="0">
                <a:latin typeface="+mj-lt"/>
              </a:rPr>
              <a:t>Polars Filtering Context</a:t>
            </a:r>
          </a:p>
        </p:txBody>
      </p:sp>
      <p:sp>
        <p:nvSpPr>
          <p:cNvPr id="3" name="Content Placeholder 2">
            <a:extLst>
              <a:ext uri="{FF2B5EF4-FFF2-40B4-BE49-F238E27FC236}">
                <a16:creationId xmlns:a16="http://schemas.microsoft.com/office/drawing/2014/main" id="{7B8C7725-FBB6-2370-1510-0BD8E4C532FF}"/>
              </a:ext>
            </a:extLst>
          </p:cNvPr>
          <p:cNvSpPr>
            <a:spLocks noGrp="1"/>
          </p:cNvSpPr>
          <p:nvPr>
            <p:ph idx="1"/>
          </p:nvPr>
        </p:nvSpPr>
        <p:spPr>
          <a:xfrm>
            <a:off x="838200" y="1577658"/>
            <a:ext cx="10515600" cy="4486275"/>
          </a:xfrm>
        </p:spPr>
        <p:txBody>
          <a:bodyPr>
            <a:normAutofit/>
          </a:bodyPr>
          <a:lstStyle/>
          <a:p>
            <a:pPr algn="just">
              <a:lnSpc>
                <a:spcPct val="150000"/>
              </a:lnSpc>
            </a:pPr>
            <a:r>
              <a:rPr lang="en-US" sz="2000" b="0" i="0" dirty="0">
                <a:effectLst/>
                <a:latin typeface="+mn-lt"/>
              </a:rPr>
              <a:t>The filtering context filters a </a:t>
            </a:r>
            <a:r>
              <a:rPr lang="en-US" sz="2000" dirty="0" err="1">
                <a:latin typeface="+mn-lt"/>
              </a:rPr>
              <a:t>DataFrame</a:t>
            </a:r>
            <a:r>
              <a:rPr lang="en-US" sz="2000" b="0" i="0" dirty="0">
                <a:effectLst/>
                <a:latin typeface="+mn-lt"/>
              </a:rPr>
              <a:t> based on one or more expressions that evaluate to the </a:t>
            </a:r>
            <a:r>
              <a:rPr lang="en-US" sz="2000" dirty="0">
                <a:latin typeface="+mn-lt"/>
              </a:rPr>
              <a:t>Boolean</a:t>
            </a:r>
            <a:r>
              <a:rPr lang="en-US" sz="2000" b="0" i="0" dirty="0">
                <a:effectLst/>
                <a:latin typeface="+mn-lt"/>
              </a:rPr>
              <a:t> data type</a:t>
            </a:r>
            <a:endParaRPr lang="en-US" sz="2000" dirty="0">
              <a:latin typeface="+mn-lt"/>
            </a:endParaRPr>
          </a:p>
        </p:txBody>
      </p:sp>
      <p:pic>
        <p:nvPicPr>
          <p:cNvPr id="5" name="Picture 4" descr="A close up of a text&#10;&#10;Description automatically generated">
            <a:extLst>
              <a:ext uri="{FF2B5EF4-FFF2-40B4-BE49-F238E27FC236}">
                <a16:creationId xmlns:a16="http://schemas.microsoft.com/office/drawing/2014/main" id="{17679DA3-DA67-CD95-A280-8A3BEFE891FA}"/>
              </a:ext>
            </a:extLst>
          </p:cNvPr>
          <p:cNvPicPr>
            <a:picLocks noChangeAspect="1"/>
          </p:cNvPicPr>
          <p:nvPr/>
        </p:nvPicPr>
        <p:blipFill>
          <a:blip r:embed="rId2"/>
          <a:stretch>
            <a:fillRect/>
          </a:stretch>
        </p:blipFill>
        <p:spPr>
          <a:xfrm>
            <a:off x="791417" y="2793345"/>
            <a:ext cx="3859115" cy="555171"/>
          </a:xfrm>
          <a:prstGeom prst="rect">
            <a:avLst/>
          </a:prstGeom>
        </p:spPr>
      </p:pic>
      <p:pic>
        <p:nvPicPr>
          <p:cNvPr id="7" name="Picture 6" descr="A group of numbers and a number&#10;&#10;Description automatically generated with medium confidence">
            <a:extLst>
              <a:ext uri="{FF2B5EF4-FFF2-40B4-BE49-F238E27FC236}">
                <a16:creationId xmlns:a16="http://schemas.microsoft.com/office/drawing/2014/main" id="{D560267C-338F-7570-2F28-9A04F11854C3}"/>
              </a:ext>
            </a:extLst>
          </p:cNvPr>
          <p:cNvPicPr>
            <a:picLocks noChangeAspect="1"/>
          </p:cNvPicPr>
          <p:nvPr/>
        </p:nvPicPr>
        <p:blipFill>
          <a:blip r:embed="rId3"/>
          <a:stretch>
            <a:fillRect/>
          </a:stretch>
        </p:blipFill>
        <p:spPr>
          <a:xfrm>
            <a:off x="4954903" y="2441369"/>
            <a:ext cx="5974235" cy="2438400"/>
          </a:xfrm>
          <a:prstGeom prst="rect">
            <a:avLst/>
          </a:prstGeom>
        </p:spPr>
      </p:pic>
      <p:pic>
        <p:nvPicPr>
          <p:cNvPr id="8" name="Picture 2" descr="Polars — Dataframes for the new era">
            <a:extLst>
              <a:ext uri="{FF2B5EF4-FFF2-40B4-BE49-F238E27FC236}">
                <a16:creationId xmlns:a16="http://schemas.microsoft.com/office/drawing/2014/main" id="{2817DFCA-E5E6-FF3E-3A00-D0431C6B7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8886" y="6023977"/>
            <a:ext cx="1455535" cy="748694"/>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5" descr="A white rectangular grid with black text&#10;&#10;Description automatically generated with medium confidence">
            <a:extLst>
              <a:ext uri="{FF2B5EF4-FFF2-40B4-BE49-F238E27FC236}">
                <a16:creationId xmlns:a16="http://schemas.microsoft.com/office/drawing/2014/main" id="{84FA486F-5FED-574E-ED8C-A553A0F68292}"/>
              </a:ext>
            </a:extLst>
          </p:cNvPr>
          <p:cNvPicPr>
            <a:picLocks noChangeAspect="1"/>
          </p:cNvPicPr>
          <p:nvPr/>
        </p:nvPicPr>
        <p:blipFill>
          <a:blip r:embed="rId5"/>
          <a:stretch>
            <a:fillRect/>
          </a:stretch>
        </p:blipFill>
        <p:spPr>
          <a:xfrm>
            <a:off x="1097279" y="3509486"/>
            <a:ext cx="3598545" cy="2740566"/>
          </a:xfrm>
          <a:prstGeom prst="rect">
            <a:avLst/>
          </a:prstGeom>
        </p:spPr>
      </p:pic>
      <p:pic>
        <p:nvPicPr>
          <p:cNvPr id="4" name="Picture 3" descr="Python Polars: A Lightning-Fast DataFrame Library – Real Python">
            <a:extLst>
              <a:ext uri="{FF2B5EF4-FFF2-40B4-BE49-F238E27FC236}">
                <a16:creationId xmlns:a16="http://schemas.microsoft.com/office/drawing/2014/main" id="{5C6EDBD4-BEEE-659A-C908-A1004D563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2318" y="5276159"/>
            <a:ext cx="2558477" cy="143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345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33D3-E122-870D-BA9E-419E8C3E65DD}"/>
              </a:ext>
            </a:extLst>
          </p:cNvPr>
          <p:cNvSpPr>
            <a:spLocks noGrp="1"/>
          </p:cNvSpPr>
          <p:nvPr>
            <p:ph type="title"/>
          </p:nvPr>
        </p:nvSpPr>
        <p:spPr>
          <a:xfrm>
            <a:off x="838200" y="117937"/>
            <a:ext cx="10515600" cy="578771"/>
          </a:xfrm>
        </p:spPr>
        <p:txBody>
          <a:bodyPr>
            <a:noAutofit/>
          </a:bodyPr>
          <a:lstStyle/>
          <a:p>
            <a:pPr algn="ctr"/>
            <a:r>
              <a:rPr lang="en-US" sz="2800" b="1" dirty="0">
                <a:latin typeface="+mj-lt"/>
              </a:rPr>
              <a:t>Polars Group by / Aggregation Context</a:t>
            </a:r>
          </a:p>
        </p:txBody>
      </p:sp>
      <p:sp>
        <p:nvSpPr>
          <p:cNvPr id="3" name="Content Placeholder 2">
            <a:extLst>
              <a:ext uri="{FF2B5EF4-FFF2-40B4-BE49-F238E27FC236}">
                <a16:creationId xmlns:a16="http://schemas.microsoft.com/office/drawing/2014/main" id="{27E327CB-CC47-B208-7BC2-D00B60E597D1}"/>
              </a:ext>
            </a:extLst>
          </p:cNvPr>
          <p:cNvSpPr>
            <a:spLocks noGrp="1"/>
          </p:cNvSpPr>
          <p:nvPr>
            <p:ph idx="1"/>
          </p:nvPr>
        </p:nvSpPr>
        <p:spPr>
          <a:xfrm>
            <a:off x="838200" y="993558"/>
            <a:ext cx="10515600" cy="5183406"/>
          </a:xfrm>
        </p:spPr>
        <p:txBody>
          <a:bodyPr>
            <a:normAutofit/>
          </a:bodyPr>
          <a:lstStyle/>
          <a:p>
            <a:pPr algn="just">
              <a:lnSpc>
                <a:spcPct val="150000"/>
              </a:lnSpc>
            </a:pPr>
            <a:r>
              <a:rPr lang="en-US" sz="2000" b="0" i="0" dirty="0">
                <a:effectLst/>
                <a:latin typeface="+mn-lt"/>
              </a:rPr>
              <a:t>In the </a:t>
            </a:r>
            <a:r>
              <a:rPr lang="en-US" sz="2000" dirty="0" err="1">
                <a:latin typeface="+mn-lt"/>
              </a:rPr>
              <a:t>group_by</a:t>
            </a:r>
            <a:r>
              <a:rPr lang="en-US" sz="2000" b="0" i="0" dirty="0">
                <a:effectLst/>
                <a:latin typeface="+mn-lt"/>
              </a:rPr>
              <a:t> context, expressions work on groups and thus may yield results of any length (a group may have many members)</a:t>
            </a:r>
            <a:endParaRPr lang="en-US" sz="2000" dirty="0">
              <a:latin typeface="+mn-lt"/>
            </a:endParaRPr>
          </a:p>
        </p:txBody>
      </p:sp>
      <p:pic>
        <p:nvPicPr>
          <p:cNvPr id="5" name="Picture 4" descr="A screenshot of a computer code&#10;&#10;Description automatically generated">
            <a:extLst>
              <a:ext uri="{FF2B5EF4-FFF2-40B4-BE49-F238E27FC236}">
                <a16:creationId xmlns:a16="http://schemas.microsoft.com/office/drawing/2014/main" id="{0449326B-E016-F253-BCF0-A2689ED4B6A2}"/>
              </a:ext>
            </a:extLst>
          </p:cNvPr>
          <p:cNvPicPr>
            <a:picLocks noChangeAspect="1"/>
          </p:cNvPicPr>
          <p:nvPr/>
        </p:nvPicPr>
        <p:blipFill>
          <a:blip r:embed="rId2"/>
          <a:stretch>
            <a:fillRect/>
          </a:stretch>
        </p:blipFill>
        <p:spPr>
          <a:xfrm>
            <a:off x="838200" y="2036349"/>
            <a:ext cx="7772400" cy="1957241"/>
          </a:xfrm>
          <a:prstGeom prst="rect">
            <a:avLst/>
          </a:prstGeom>
        </p:spPr>
      </p:pic>
      <p:pic>
        <p:nvPicPr>
          <p:cNvPr id="7" name="Picture 6" descr="A close-up of a number&#10;&#10;Description automatically generated">
            <a:extLst>
              <a:ext uri="{FF2B5EF4-FFF2-40B4-BE49-F238E27FC236}">
                <a16:creationId xmlns:a16="http://schemas.microsoft.com/office/drawing/2014/main" id="{FCB1589B-5125-F1E6-0820-58C4CDDC12ED}"/>
              </a:ext>
            </a:extLst>
          </p:cNvPr>
          <p:cNvPicPr>
            <a:picLocks noChangeAspect="1"/>
          </p:cNvPicPr>
          <p:nvPr/>
        </p:nvPicPr>
        <p:blipFill>
          <a:blip r:embed="rId3"/>
          <a:stretch>
            <a:fillRect/>
          </a:stretch>
        </p:blipFill>
        <p:spPr>
          <a:xfrm>
            <a:off x="4724400" y="4054473"/>
            <a:ext cx="5689600" cy="2606971"/>
          </a:xfrm>
          <a:prstGeom prst="rect">
            <a:avLst/>
          </a:prstGeom>
        </p:spPr>
      </p:pic>
      <p:pic>
        <p:nvPicPr>
          <p:cNvPr id="8" name="Picture 2" descr="Polars — Dataframes for the new era">
            <a:extLst>
              <a:ext uri="{FF2B5EF4-FFF2-40B4-BE49-F238E27FC236}">
                <a16:creationId xmlns:a16="http://schemas.microsoft.com/office/drawing/2014/main" id="{7E3B0700-9AED-59FE-1FA8-689614B7F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542" y="5991148"/>
            <a:ext cx="1455965" cy="748915"/>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5" descr="A white rectangular grid with black text&#10;&#10;Description automatically generated with medium confidence">
            <a:extLst>
              <a:ext uri="{FF2B5EF4-FFF2-40B4-BE49-F238E27FC236}">
                <a16:creationId xmlns:a16="http://schemas.microsoft.com/office/drawing/2014/main" id="{749F4128-B02D-0CAB-F9B6-9CF51AB8647E}"/>
              </a:ext>
            </a:extLst>
          </p:cNvPr>
          <p:cNvPicPr>
            <a:picLocks noChangeAspect="1"/>
          </p:cNvPicPr>
          <p:nvPr/>
        </p:nvPicPr>
        <p:blipFill>
          <a:blip r:embed="rId5"/>
          <a:stretch>
            <a:fillRect/>
          </a:stretch>
        </p:blipFill>
        <p:spPr>
          <a:xfrm>
            <a:off x="553473" y="4044551"/>
            <a:ext cx="4110451" cy="2606972"/>
          </a:xfrm>
          <a:prstGeom prst="rect">
            <a:avLst/>
          </a:prstGeom>
        </p:spPr>
      </p:pic>
    </p:spTree>
    <p:extLst>
      <p:ext uri="{BB962C8B-B14F-4D97-AF65-F5344CB8AC3E}">
        <p14:creationId xmlns:p14="http://schemas.microsoft.com/office/powerpoint/2010/main" val="2902416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3E5B-548F-D6FB-43A3-ADC8F97565A0}"/>
              </a:ext>
            </a:extLst>
          </p:cNvPr>
          <p:cNvSpPr>
            <a:spLocks noGrp="1"/>
          </p:cNvSpPr>
          <p:nvPr>
            <p:ph type="title"/>
          </p:nvPr>
        </p:nvSpPr>
        <p:spPr>
          <a:xfrm>
            <a:off x="838200" y="82323"/>
            <a:ext cx="10515600" cy="680762"/>
          </a:xfrm>
        </p:spPr>
        <p:txBody>
          <a:bodyPr>
            <a:normAutofit/>
          </a:bodyPr>
          <a:lstStyle/>
          <a:p>
            <a:pPr algn="ctr"/>
            <a:r>
              <a:rPr lang="en-US" sz="2800" b="1" dirty="0">
                <a:latin typeface="+mj-lt"/>
              </a:rPr>
              <a:t>Polars Expressions</a:t>
            </a:r>
          </a:p>
        </p:txBody>
      </p:sp>
      <p:sp>
        <p:nvSpPr>
          <p:cNvPr id="3" name="Content Placeholder 2">
            <a:extLst>
              <a:ext uri="{FF2B5EF4-FFF2-40B4-BE49-F238E27FC236}">
                <a16:creationId xmlns:a16="http://schemas.microsoft.com/office/drawing/2014/main" id="{5E47444A-A4AE-EAED-811D-02D5D904DFF7}"/>
              </a:ext>
            </a:extLst>
          </p:cNvPr>
          <p:cNvSpPr>
            <a:spLocks noGrp="1"/>
          </p:cNvSpPr>
          <p:nvPr>
            <p:ph idx="1"/>
          </p:nvPr>
        </p:nvSpPr>
        <p:spPr>
          <a:xfrm>
            <a:off x="838200" y="1079885"/>
            <a:ext cx="10515600" cy="4946877"/>
          </a:xfrm>
        </p:spPr>
        <p:txBody>
          <a:bodyPr>
            <a:noAutofit/>
          </a:bodyPr>
          <a:lstStyle/>
          <a:p>
            <a:pPr algn="just">
              <a:lnSpc>
                <a:spcPct val="150000"/>
              </a:lnSpc>
            </a:pPr>
            <a:r>
              <a:rPr lang="en-US" sz="1900" b="0" i="0" dirty="0">
                <a:effectLst/>
                <a:latin typeface="+mn-lt"/>
              </a:rPr>
              <a:t>Polars has a powerful concept called expressions that is central to its very fast performance.</a:t>
            </a:r>
          </a:p>
          <a:p>
            <a:pPr algn="just">
              <a:lnSpc>
                <a:spcPct val="150000"/>
              </a:lnSpc>
            </a:pPr>
            <a:r>
              <a:rPr lang="en-US" sz="1900" b="1" i="1" u="sng" dirty="0">
                <a:effectLst/>
                <a:latin typeface="+mn-lt"/>
              </a:rPr>
              <a:t>Expressions are at the core of many data science operations:</a:t>
            </a:r>
          </a:p>
          <a:p>
            <a:pPr lvl="1" algn="just">
              <a:lnSpc>
                <a:spcPct val="150000"/>
              </a:lnSpc>
            </a:pPr>
            <a:r>
              <a:rPr lang="en-US" sz="1900" b="0" i="0" dirty="0">
                <a:effectLst/>
                <a:latin typeface="+mn-lt"/>
              </a:rPr>
              <a:t>taking a sample of rows from a column</a:t>
            </a:r>
          </a:p>
          <a:p>
            <a:pPr lvl="1" algn="just">
              <a:lnSpc>
                <a:spcPct val="150000"/>
              </a:lnSpc>
            </a:pPr>
            <a:r>
              <a:rPr lang="en-US" sz="1900" b="0" i="0" dirty="0">
                <a:effectLst/>
                <a:latin typeface="+mn-lt"/>
              </a:rPr>
              <a:t>multiplying values in a column</a:t>
            </a:r>
          </a:p>
          <a:p>
            <a:pPr lvl="1" algn="just">
              <a:lnSpc>
                <a:spcPct val="150000"/>
              </a:lnSpc>
            </a:pPr>
            <a:r>
              <a:rPr lang="en-US" sz="1900" b="0" i="0" dirty="0">
                <a:effectLst/>
                <a:latin typeface="+mn-lt"/>
              </a:rPr>
              <a:t>extracting a column of years from dates</a:t>
            </a:r>
          </a:p>
          <a:p>
            <a:pPr lvl="1" algn="just">
              <a:lnSpc>
                <a:spcPct val="150000"/>
              </a:lnSpc>
            </a:pPr>
            <a:r>
              <a:rPr lang="en-US" sz="1900" b="0" i="0" dirty="0">
                <a:effectLst/>
                <a:latin typeface="+mn-lt"/>
              </a:rPr>
              <a:t>convert a column of strings to lowercase</a:t>
            </a:r>
          </a:p>
          <a:p>
            <a:pPr algn="just">
              <a:lnSpc>
                <a:spcPct val="170000"/>
              </a:lnSpc>
            </a:pPr>
            <a:r>
              <a:rPr lang="en-US" sz="1900" dirty="0">
                <a:latin typeface="+mn-lt"/>
              </a:rPr>
              <a:t>The power of expressions is that every expression produces a new expression, and that they can be piped together.</a:t>
            </a:r>
            <a:r>
              <a:rPr lang="en-US" sz="1900" b="0" i="0" dirty="0">
                <a:effectLst/>
                <a:latin typeface="+mn-lt"/>
              </a:rPr>
              <a:t> </a:t>
            </a:r>
            <a:r>
              <a:rPr lang="en-US" sz="1900" dirty="0">
                <a:latin typeface="+mn-lt"/>
              </a:rPr>
              <a:t>You can run an expression by passing them to one of Polars execution contexts.</a:t>
            </a:r>
          </a:p>
          <a:p>
            <a:pPr algn="just">
              <a:lnSpc>
                <a:spcPct val="150000"/>
              </a:lnSpc>
            </a:pPr>
            <a:r>
              <a:rPr lang="en-US" sz="1900" b="0" i="0" dirty="0">
                <a:effectLst/>
                <a:latin typeface="+mn-lt"/>
              </a:rPr>
              <a:t>All expressions run in parallel separately and within an expression there may be more parallelization going on.</a:t>
            </a:r>
            <a:endParaRPr lang="en-US" sz="1900" dirty="0">
              <a:latin typeface="+mn-lt"/>
            </a:endParaRPr>
          </a:p>
        </p:txBody>
      </p:sp>
      <p:pic>
        <p:nvPicPr>
          <p:cNvPr id="5" name="Picture 4">
            <a:extLst>
              <a:ext uri="{FF2B5EF4-FFF2-40B4-BE49-F238E27FC236}">
                <a16:creationId xmlns:a16="http://schemas.microsoft.com/office/drawing/2014/main" id="{A4E2C390-0261-340D-B154-769E83447878}"/>
              </a:ext>
            </a:extLst>
          </p:cNvPr>
          <p:cNvPicPr>
            <a:picLocks noChangeAspect="1"/>
          </p:cNvPicPr>
          <p:nvPr/>
        </p:nvPicPr>
        <p:blipFill>
          <a:blip r:embed="rId2"/>
          <a:stretch>
            <a:fillRect/>
          </a:stretch>
        </p:blipFill>
        <p:spPr>
          <a:xfrm>
            <a:off x="6096000" y="2650672"/>
            <a:ext cx="4974771" cy="556877"/>
          </a:xfrm>
          <a:prstGeom prst="rect">
            <a:avLst/>
          </a:prstGeom>
        </p:spPr>
      </p:pic>
      <p:pic>
        <p:nvPicPr>
          <p:cNvPr id="7" name="Picture 6">
            <a:extLst>
              <a:ext uri="{FF2B5EF4-FFF2-40B4-BE49-F238E27FC236}">
                <a16:creationId xmlns:a16="http://schemas.microsoft.com/office/drawing/2014/main" id="{C3246461-5208-4D3E-95D6-3D9D1250F9FE}"/>
              </a:ext>
            </a:extLst>
          </p:cNvPr>
          <p:cNvPicPr>
            <a:picLocks noChangeAspect="1"/>
          </p:cNvPicPr>
          <p:nvPr/>
        </p:nvPicPr>
        <p:blipFill>
          <a:blip r:embed="rId3"/>
          <a:stretch>
            <a:fillRect/>
          </a:stretch>
        </p:blipFill>
        <p:spPr>
          <a:xfrm>
            <a:off x="1830793" y="6003878"/>
            <a:ext cx="8530414" cy="397341"/>
          </a:xfrm>
          <a:prstGeom prst="rect">
            <a:avLst/>
          </a:prstGeom>
        </p:spPr>
      </p:pic>
      <p:pic>
        <p:nvPicPr>
          <p:cNvPr id="8" name="Picture 2" descr="Polars — Dataframes for the new era">
            <a:extLst>
              <a:ext uri="{FF2B5EF4-FFF2-40B4-BE49-F238E27FC236}">
                <a16:creationId xmlns:a16="http://schemas.microsoft.com/office/drawing/2014/main" id="{5259FBA6-9DF8-1F99-1B7B-109CF85C4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6229" y="6026762"/>
            <a:ext cx="1455964" cy="74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160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4087-3290-03C3-F9CF-779400B65CB6}"/>
              </a:ext>
            </a:extLst>
          </p:cNvPr>
          <p:cNvSpPr>
            <a:spLocks noGrp="1"/>
          </p:cNvSpPr>
          <p:nvPr>
            <p:ph type="title"/>
          </p:nvPr>
        </p:nvSpPr>
        <p:spPr>
          <a:xfrm>
            <a:off x="838200" y="49667"/>
            <a:ext cx="10515600" cy="679903"/>
          </a:xfrm>
        </p:spPr>
        <p:txBody>
          <a:bodyPr>
            <a:normAutofit/>
          </a:bodyPr>
          <a:lstStyle/>
          <a:p>
            <a:pPr algn="ctr"/>
            <a:r>
              <a:rPr lang="en-US" sz="2800" b="1" dirty="0">
                <a:latin typeface="+mj-lt"/>
              </a:rPr>
              <a:t>Polars Lazy/Eager API</a:t>
            </a:r>
          </a:p>
        </p:txBody>
      </p:sp>
      <p:sp>
        <p:nvSpPr>
          <p:cNvPr id="3" name="Content Placeholder 2">
            <a:extLst>
              <a:ext uri="{FF2B5EF4-FFF2-40B4-BE49-F238E27FC236}">
                <a16:creationId xmlns:a16="http://schemas.microsoft.com/office/drawing/2014/main" id="{8B228485-5CF1-9FB6-FCE8-B146EDA13380}"/>
              </a:ext>
            </a:extLst>
          </p:cNvPr>
          <p:cNvSpPr>
            <a:spLocks noGrp="1"/>
          </p:cNvSpPr>
          <p:nvPr>
            <p:ph idx="1"/>
          </p:nvPr>
        </p:nvSpPr>
        <p:spPr>
          <a:xfrm>
            <a:off x="838200" y="1132115"/>
            <a:ext cx="9688830" cy="5108666"/>
          </a:xfrm>
        </p:spPr>
        <p:txBody>
          <a:bodyPr>
            <a:noAutofit/>
          </a:bodyPr>
          <a:lstStyle/>
          <a:p>
            <a:pPr>
              <a:lnSpc>
                <a:spcPct val="120000"/>
              </a:lnSpc>
            </a:pPr>
            <a:r>
              <a:rPr lang="en-US" sz="1800" dirty="0">
                <a:latin typeface="+mn-lt"/>
              </a:rPr>
              <a:t>Polars support two modes of operations: </a:t>
            </a:r>
            <a:r>
              <a:rPr lang="en-US" sz="1800" b="1" i="1" dirty="0">
                <a:latin typeface="+mn-lt"/>
              </a:rPr>
              <a:t>lazy &amp; eager</a:t>
            </a:r>
          </a:p>
          <a:p>
            <a:pPr algn="just">
              <a:lnSpc>
                <a:spcPct val="120000"/>
              </a:lnSpc>
            </a:pPr>
            <a:r>
              <a:rPr lang="en-US" sz="1800" b="0" i="0" dirty="0">
                <a:effectLst/>
                <a:latin typeface="+mn-lt"/>
              </a:rPr>
              <a:t>In the eager API the query is executed immediately while in the lazy API the query is only evaluated once it is 'needed’</a:t>
            </a:r>
          </a:p>
          <a:p>
            <a:pPr algn="l">
              <a:lnSpc>
                <a:spcPct val="120000"/>
              </a:lnSpc>
            </a:pPr>
            <a:r>
              <a:rPr lang="en-US" sz="1800" b="0" i="0" dirty="0">
                <a:effectLst/>
                <a:latin typeface="+mn-lt"/>
              </a:rPr>
              <a:t>Deferring execution to last minute can have significant performance advantages that is why the Lazy API is preferred in most cases</a:t>
            </a:r>
          </a:p>
          <a:p>
            <a:pPr marL="0" indent="0" algn="l">
              <a:buNone/>
            </a:pPr>
            <a:endParaRPr lang="en-US" sz="1800" dirty="0">
              <a:latin typeface="+mn-lt"/>
            </a:endParaRPr>
          </a:p>
          <a:p>
            <a:pPr algn="l"/>
            <a:endParaRPr lang="en-US" sz="1800" b="0" i="0" dirty="0">
              <a:effectLst/>
              <a:latin typeface="+mn-lt"/>
            </a:endParaRPr>
          </a:p>
          <a:p>
            <a:pPr algn="l"/>
            <a:endParaRPr lang="en-US" sz="1800" dirty="0">
              <a:latin typeface="+mn-lt"/>
            </a:endParaRPr>
          </a:p>
          <a:p>
            <a:pPr algn="l">
              <a:lnSpc>
                <a:spcPct val="150000"/>
              </a:lnSpc>
            </a:pPr>
            <a:r>
              <a:rPr lang="en-US" sz="1800" b="0" i="0" dirty="0">
                <a:effectLst/>
                <a:latin typeface="+mn-lt"/>
              </a:rPr>
              <a:t>In this example we use the eager API to:</a:t>
            </a:r>
          </a:p>
          <a:p>
            <a:pPr lvl="1">
              <a:lnSpc>
                <a:spcPct val="150000"/>
              </a:lnSpc>
              <a:buFont typeface="+mj-lt"/>
              <a:buAutoNum type="arabicPeriod"/>
            </a:pPr>
            <a:r>
              <a:rPr lang="en-US" sz="1800" b="0" i="0" dirty="0">
                <a:effectLst/>
                <a:latin typeface="+mn-lt"/>
              </a:rPr>
              <a:t>Read the iris </a:t>
            </a:r>
            <a:r>
              <a:rPr lang="en-US" sz="1800" dirty="0">
                <a:latin typeface="+mn-lt"/>
              </a:rPr>
              <a:t>dataset</a:t>
            </a:r>
            <a:r>
              <a:rPr lang="en-US" sz="1800" b="0" i="0" dirty="0">
                <a:effectLst/>
                <a:latin typeface="+mn-lt"/>
              </a:rPr>
              <a:t>.</a:t>
            </a:r>
          </a:p>
          <a:p>
            <a:pPr lvl="1">
              <a:lnSpc>
                <a:spcPct val="150000"/>
              </a:lnSpc>
              <a:buFont typeface="+mj-lt"/>
              <a:buAutoNum type="arabicPeriod"/>
            </a:pPr>
            <a:r>
              <a:rPr lang="en-US" sz="1800" b="0" i="0" dirty="0">
                <a:effectLst/>
                <a:latin typeface="+mn-lt"/>
              </a:rPr>
              <a:t>Filter the dataset based on sepal length</a:t>
            </a:r>
          </a:p>
          <a:p>
            <a:pPr lvl="1">
              <a:lnSpc>
                <a:spcPct val="150000"/>
              </a:lnSpc>
              <a:buFont typeface="+mj-lt"/>
              <a:buAutoNum type="arabicPeriod"/>
            </a:pPr>
            <a:r>
              <a:rPr lang="en-US" sz="1800" b="0" i="0" dirty="0">
                <a:effectLst/>
                <a:latin typeface="+mn-lt"/>
              </a:rPr>
              <a:t>Calculate the mean of the sepal width per species</a:t>
            </a:r>
          </a:p>
          <a:p>
            <a:pPr>
              <a:lnSpc>
                <a:spcPct val="150000"/>
              </a:lnSpc>
            </a:pPr>
            <a:r>
              <a:rPr lang="en-US" sz="1800" dirty="0">
                <a:latin typeface="+mn-lt"/>
              </a:rPr>
              <a:t>Every step is executed immediately which can be wasteful as we may load extra unused data</a:t>
            </a:r>
            <a:endParaRPr lang="en-US" sz="1800" b="0" i="0" dirty="0">
              <a:effectLst/>
              <a:latin typeface="+mn-lt"/>
            </a:endParaRPr>
          </a:p>
        </p:txBody>
      </p:sp>
      <p:pic>
        <p:nvPicPr>
          <p:cNvPr id="5" name="Picture 4" descr="A close-up of a computer code&#10;&#10;Description automatically generated">
            <a:extLst>
              <a:ext uri="{FF2B5EF4-FFF2-40B4-BE49-F238E27FC236}">
                <a16:creationId xmlns:a16="http://schemas.microsoft.com/office/drawing/2014/main" id="{1A8C220E-C50D-0EE3-739B-B10A146DB5FC}"/>
              </a:ext>
            </a:extLst>
          </p:cNvPr>
          <p:cNvPicPr>
            <a:picLocks noChangeAspect="1"/>
          </p:cNvPicPr>
          <p:nvPr/>
        </p:nvPicPr>
        <p:blipFill>
          <a:blip r:embed="rId3"/>
          <a:stretch>
            <a:fillRect/>
          </a:stretch>
        </p:blipFill>
        <p:spPr>
          <a:xfrm>
            <a:off x="1099458" y="3030423"/>
            <a:ext cx="7467600" cy="965200"/>
          </a:xfrm>
          <a:prstGeom prst="rect">
            <a:avLst/>
          </a:prstGeom>
        </p:spPr>
      </p:pic>
      <p:pic>
        <p:nvPicPr>
          <p:cNvPr id="6" name="Picture 2" descr="Polars — Dataframes for the new era">
            <a:extLst>
              <a:ext uri="{FF2B5EF4-FFF2-40B4-BE49-F238E27FC236}">
                <a16:creationId xmlns:a16="http://schemas.microsoft.com/office/drawing/2014/main" id="{850C93FB-B873-68AD-A61C-B775CE6CC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1279" y="6128430"/>
            <a:ext cx="1321799" cy="6799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JPA Pitfalls: Eager/Lazy Fetching | Symphony">
            <a:extLst>
              <a:ext uri="{FF2B5EF4-FFF2-40B4-BE49-F238E27FC236}">
                <a16:creationId xmlns:a16="http://schemas.microsoft.com/office/drawing/2014/main" id="{07774DCF-6073-44CD-5878-2CE14EF8A9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4492" y="3714749"/>
            <a:ext cx="3328477" cy="201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122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11B0-FF4A-89D4-8889-D224E189E109}"/>
              </a:ext>
            </a:extLst>
          </p:cNvPr>
          <p:cNvSpPr>
            <a:spLocks noGrp="1"/>
          </p:cNvSpPr>
          <p:nvPr>
            <p:ph type="title"/>
          </p:nvPr>
        </p:nvSpPr>
        <p:spPr>
          <a:xfrm>
            <a:off x="838200" y="121648"/>
            <a:ext cx="10515600" cy="538388"/>
          </a:xfrm>
        </p:spPr>
        <p:txBody>
          <a:bodyPr>
            <a:noAutofit/>
          </a:bodyPr>
          <a:lstStyle/>
          <a:p>
            <a:pPr algn="ctr"/>
            <a:r>
              <a:rPr lang="en-US" sz="2800" b="1" dirty="0">
                <a:latin typeface="+mj-lt"/>
              </a:rPr>
              <a:t>Polars Lazy/Eager API</a:t>
            </a:r>
          </a:p>
        </p:txBody>
      </p:sp>
      <p:sp>
        <p:nvSpPr>
          <p:cNvPr id="3" name="Content Placeholder 2">
            <a:extLst>
              <a:ext uri="{FF2B5EF4-FFF2-40B4-BE49-F238E27FC236}">
                <a16:creationId xmlns:a16="http://schemas.microsoft.com/office/drawing/2014/main" id="{91967D7A-D23B-5B98-773C-38A0B9EA4C9B}"/>
              </a:ext>
            </a:extLst>
          </p:cNvPr>
          <p:cNvSpPr>
            <a:spLocks noGrp="1"/>
          </p:cNvSpPr>
          <p:nvPr>
            <p:ph idx="1"/>
          </p:nvPr>
        </p:nvSpPr>
        <p:spPr>
          <a:xfrm>
            <a:off x="838199" y="1107169"/>
            <a:ext cx="10626091" cy="5069794"/>
          </a:xfrm>
        </p:spPr>
        <p:txBody>
          <a:bodyPr>
            <a:normAutofit/>
          </a:bodyPr>
          <a:lstStyle/>
          <a:p>
            <a:pPr algn="just">
              <a:lnSpc>
                <a:spcPct val="150000"/>
              </a:lnSpc>
            </a:pPr>
            <a:r>
              <a:rPr lang="en-US" sz="1800" dirty="0">
                <a:latin typeface="+mn-lt"/>
              </a:rPr>
              <a:t>In lazy API we wait on execution until all steps are defined. The query planner performs these optimizations:</a:t>
            </a:r>
          </a:p>
          <a:p>
            <a:pPr lvl="1" algn="just">
              <a:lnSpc>
                <a:spcPct val="150000"/>
              </a:lnSpc>
            </a:pPr>
            <a:r>
              <a:rPr lang="en-US" sz="1800" b="1" i="1" u="sng" dirty="0">
                <a:latin typeface="+mn-lt"/>
              </a:rPr>
              <a:t>Predicate pushdown</a:t>
            </a:r>
            <a:r>
              <a:rPr lang="en-US" sz="1800" b="1" i="1" dirty="0">
                <a:latin typeface="+mn-lt"/>
              </a:rPr>
              <a:t>: </a:t>
            </a:r>
            <a:r>
              <a:rPr lang="en-US" sz="1800" b="0" i="0" dirty="0">
                <a:effectLst/>
                <a:latin typeface="+mn-lt"/>
              </a:rPr>
              <a:t>Apply filters as early as possible while reading the dataset, thus only reading rows with sepal length greater than 5.</a:t>
            </a:r>
          </a:p>
          <a:p>
            <a:pPr lvl="1" algn="just">
              <a:lnSpc>
                <a:spcPct val="150000"/>
              </a:lnSpc>
            </a:pPr>
            <a:r>
              <a:rPr lang="en-US" sz="1800" b="1" i="1" u="sng" dirty="0">
                <a:latin typeface="+mn-lt"/>
              </a:rPr>
              <a:t>Projection Pushdown</a:t>
            </a:r>
            <a:r>
              <a:rPr lang="en-US" sz="1800" dirty="0">
                <a:latin typeface="+mn-lt"/>
              </a:rPr>
              <a:t>: </a:t>
            </a:r>
            <a:r>
              <a:rPr lang="en-US" sz="1800" b="0" i="0" dirty="0">
                <a:effectLst/>
                <a:latin typeface="+mn-lt"/>
              </a:rPr>
              <a:t>Select only the columns that are needed while reading the dataset, thus removing the need to load additional columns (e.g. petal length &amp; petal width)</a:t>
            </a:r>
            <a:endParaRPr lang="en-US" sz="1800" dirty="0">
              <a:latin typeface="+mn-lt"/>
            </a:endParaRPr>
          </a:p>
        </p:txBody>
      </p:sp>
      <p:pic>
        <p:nvPicPr>
          <p:cNvPr id="5" name="Picture 4" descr="A screenshot of a computer code&#10;&#10;Description automatically generated">
            <a:extLst>
              <a:ext uri="{FF2B5EF4-FFF2-40B4-BE49-F238E27FC236}">
                <a16:creationId xmlns:a16="http://schemas.microsoft.com/office/drawing/2014/main" id="{F27AAEB1-103E-E1C4-9093-A38086F7A01B}"/>
              </a:ext>
            </a:extLst>
          </p:cNvPr>
          <p:cNvPicPr>
            <a:picLocks noChangeAspect="1"/>
          </p:cNvPicPr>
          <p:nvPr/>
        </p:nvPicPr>
        <p:blipFill>
          <a:blip r:embed="rId2"/>
          <a:stretch>
            <a:fillRect/>
          </a:stretch>
        </p:blipFill>
        <p:spPr>
          <a:xfrm>
            <a:off x="1015964" y="3913475"/>
            <a:ext cx="4401528" cy="2073668"/>
          </a:xfrm>
          <a:prstGeom prst="rect">
            <a:avLst/>
          </a:prstGeom>
        </p:spPr>
      </p:pic>
      <p:sp>
        <p:nvSpPr>
          <p:cNvPr id="7" name="TextBox 6">
            <a:extLst>
              <a:ext uri="{FF2B5EF4-FFF2-40B4-BE49-F238E27FC236}">
                <a16:creationId xmlns:a16="http://schemas.microsoft.com/office/drawing/2014/main" id="{D9174BC6-2FA0-9646-7DCC-E026D2BF931B}"/>
              </a:ext>
            </a:extLst>
          </p:cNvPr>
          <p:cNvSpPr txBox="1"/>
          <p:nvPr/>
        </p:nvSpPr>
        <p:spPr>
          <a:xfrm>
            <a:off x="5595256" y="3913475"/>
            <a:ext cx="5869034" cy="1711366"/>
          </a:xfrm>
          <a:prstGeom prst="rect">
            <a:avLst/>
          </a:prstGeom>
          <a:noFill/>
        </p:spPr>
        <p:txBody>
          <a:bodyPr wrap="square">
            <a:spAutoFit/>
          </a:bodyPr>
          <a:lstStyle/>
          <a:p>
            <a:pPr algn="just">
              <a:lnSpc>
                <a:spcPct val="150000"/>
              </a:lnSpc>
            </a:pPr>
            <a:r>
              <a:rPr lang="en-US" b="0" i="0" dirty="0">
                <a:effectLst/>
              </a:rPr>
              <a:t>These will significantly lower the load on memory &amp; CPU thus allowing you to fit bigger datasets in memory and process faster. Once the query is defined you call </a:t>
            </a:r>
            <a:r>
              <a:rPr lang="en-US" dirty="0"/>
              <a:t>collect</a:t>
            </a:r>
            <a:r>
              <a:rPr lang="en-US" b="0" i="0" dirty="0">
                <a:effectLst/>
              </a:rPr>
              <a:t> to inform Polars that you want to execute it.</a:t>
            </a:r>
            <a:endParaRPr lang="en-US" dirty="0"/>
          </a:p>
        </p:txBody>
      </p:sp>
      <p:pic>
        <p:nvPicPr>
          <p:cNvPr id="8" name="Picture 2" descr="Polars — Dataframes for the new era">
            <a:extLst>
              <a:ext uri="{FF2B5EF4-FFF2-40B4-BE49-F238E27FC236}">
                <a16:creationId xmlns:a16="http://schemas.microsoft.com/office/drawing/2014/main" id="{D9186829-9FE3-F76C-1AB7-6EB3018B2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9770" y="6071974"/>
            <a:ext cx="1412423" cy="72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251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3BA8-D762-9888-24D9-A38B7331C6EA}"/>
              </a:ext>
            </a:extLst>
          </p:cNvPr>
          <p:cNvSpPr>
            <a:spLocks noGrp="1"/>
          </p:cNvSpPr>
          <p:nvPr>
            <p:ph type="title"/>
          </p:nvPr>
        </p:nvSpPr>
        <p:spPr>
          <a:xfrm>
            <a:off x="1057790" y="125730"/>
            <a:ext cx="10064239" cy="670441"/>
          </a:xfrm>
        </p:spPr>
        <p:txBody>
          <a:bodyPr/>
          <a:lstStyle/>
          <a:p>
            <a:pPr algn="ctr"/>
            <a:r>
              <a:rPr lang="en-US" sz="2800" b="1" dirty="0">
                <a:latin typeface="+mj-lt"/>
              </a:rPr>
              <a:t>Poll Question</a:t>
            </a:r>
          </a:p>
        </p:txBody>
      </p:sp>
      <p:sp>
        <p:nvSpPr>
          <p:cNvPr id="3" name="Content Placeholder 2">
            <a:extLst>
              <a:ext uri="{FF2B5EF4-FFF2-40B4-BE49-F238E27FC236}">
                <a16:creationId xmlns:a16="http://schemas.microsoft.com/office/drawing/2014/main" id="{227C6BBE-30E2-9216-C176-5038C6EFB2E4}"/>
              </a:ext>
            </a:extLst>
          </p:cNvPr>
          <p:cNvSpPr>
            <a:spLocks noGrp="1"/>
          </p:cNvSpPr>
          <p:nvPr>
            <p:ph idx="1"/>
          </p:nvPr>
        </p:nvSpPr>
        <p:spPr/>
        <p:txBody>
          <a:bodyPr/>
          <a:lstStyle/>
          <a:p>
            <a:pPr algn="just">
              <a:lnSpc>
                <a:spcPct val="150000"/>
              </a:lnSpc>
            </a:pPr>
            <a:r>
              <a:rPr lang="en-US" sz="2400" dirty="0">
                <a:latin typeface="+mn-lt"/>
              </a:rPr>
              <a:t>Which operation mode that polars utilizes defer execution until needed? (single selection)</a:t>
            </a:r>
          </a:p>
          <a:p>
            <a:pPr algn="just">
              <a:lnSpc>
                <a:spcPct val="150000"/>
              </a:lnSpc>
            </a:pPr>
            <a:endParaRPr lang="en-US" sz="2400" dirty="0">
              <a:latin typeface="+mn-lt"/>
            </a:endParaRPr>
          </a:p>
          <a:p>
            <a:pPr lvl="1" algn="just">
              <a:lnSpc>
                <a:spcPct val="150000"/>
              </a:lnSpc>
              <a:buFont typeface="Wingdings" pitchFamily="2" charset="77"/>
              <a:buChar char="§"/>
            </a:pPr>
            <a:r>
              <a:rPr lang="en-US" sz="2134" dirty="0">
                <a:latin typeface="+mn-lt"/>
              </a:rPr>
              <a:t>Fast</a:t>
            </a:r>
          </a:p>
          <a:p>
            <a:pPr lvl="1" algn="just">
              <a:lnSpc>
                <a:spcPct val="150000"/>
              </a:lnSpc>
              <a:buFont typeface="Wingdings" pitchFamily="2" charset="77"/>
              <a:buChar char="§"/>
            </a:pPr>
            <a:r>
              <a:rPr lang="en-US" sz="2134" dirty="0">
                <a:latin typeface="+mn-lt"/>
              </a:rPr>
              <a:t>Lazy</a:t>
            </a:r>
          </a:p>
          <a:p>
            <a:pPr lvl="1" algn="just">
              <a:lnSpc>
                <a:spcPct val="150000"/>
              </a:lnSpc>
              <a:buFont typeface="Wingdings" pitchFamily="2" charset="77"/>
              <a:buChar char="§"/>
            </a:pPr>
            <a:r>
              <a:rPr lang="en-US" sz="2134" dirty="0">
                <a:latin typeface="+mn-lt"/>
              </a:rPr>
              <a:t>Eager</a:t>
            </a:r>
          </a:p>
          <a:p>
            <a:pPr lvl="1" algn="just">
              <a:lnSpc>
                <a:spcPct val="150000"/>
              </a:lnSpc>
              <a:buFont typeface="Wingdings" pitchFamily="2" charset="77"/>
              <a:buChar char="§"/>
            </a:pPr>
            <a:r>
              <a:rPr lang="en-US" sz="2134" dirty="0">
                <a:latin typeface="+mn-lt"/>
              </a:rPr>
              <a:t>Slow</a:t>
            </a:r>
          </a:p>
        </p:txBody>
      </p:sp>
    </p:spTree>
    <p:extLst>
      <p:ext uri="{BB962C8B-B14F-4D97-AF65-F5344CB8AC3E}">
        <p14:creationId xmlns:p14="http://schemas.microsoft.com/office/powerpoint/2010/main" val="626773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AA14-77DA-2D7C-87D2-B4B25602E25E}"/>
              </a:ext>
            </a:extLst>
          </p:cNvPr>
          <p:cNvSpPr>
            <a:spLocks noGrp="1"/>
          </p:cNvSpPr>
          <p:nvPr>
            <p:ph type="title"/>
          </p:nvPr>
        </p:nvSpPr>
        <p:spPr>
          <a:xfrm>
            <a:off x="838200" y="129952"/>
            <a:ext cx="10515600" cy="581931"/>
          </a:xfrm>
        </p:spPr>
        <p:txBody>
          <a:bodyPr>
            <a:normAutofit/>
          </a:bodyPr>
          <a:lstStyle/>
          <a:p>
            <a:pPr algn="ctr"/>
            <a:r>
              <a:rPr lang="en-US" sz="2800" b="1" dirty="0">
                <a:latin typeface="+mj-lt"/>
              </a:rPr>
              <a:t>Pandas Data Types</a:t>
            </a:r>
          </a:p>
        </p:txBody>
      </p:sp>
      <p:sp>
        <p:nvSpPr>
          <p:cNvPr id="3" name="Content Placeholder 2">
            <a:extLst>
              <a:ext uri="{FF2B5EF4-FFF2-40B4-BE49-F238E27FC236}">
                <a16:creationId xmlns:a16="http://schemas.microsoft.com/office/drawing/2014/main" id="{F30AAF41-8D74-EECB-9197-3BFFF8A6D500}"/>
              </a:ext>
            </a:extLst>
          </p:cNvPr>
          <p:cNvSpPr>
            <a:spLocks noGrp="1"/>
          </p:cNvSpPr>
          <p:nvPr>
            <p:ph idx="1"/>
          </p:nvPr>
        </p:nvSpPr>
        <p:spPr>
          <a:xfrm>
            <a:off x="561973" y="1392463"/>
            <a:ext cx="10515600" cy="4583340"/>
          </a:xfrm>
        </p:spPr>
        <p:txBody>
          <a:bodyPr>
            <a:normAutofit fontScale="85000" lnSpcReduction="10000"/>
          </a:bodyPr>
          <a:lstStyle/>
          <a:p>
            <a:pPr marL="0" indent="0" algn="just">
              <a:lnSpc>
                <a:spcPct val="200000"/>
              </a:lnSpc>
              <a:buNone/>
            </a:pPr>
            <a:r>
              <a:rPr lang="en-US" sz="2400" b="1" i="1" u="sng" dirty="0">
                <a:latin typeface="+mn-lt"/>
              </a:rPr>
              <a:t>Pandas is well suited for various types of data:</a:t>
            </a:r>
          </a:p>
          <a:p>
            <a:pPr marL="800100" lvl="2" indent="-342900" algn="just">
              <a:lnSpc>
                <a:spcPct val="200000"/>
              </a:lnSpc>
              <a:spcBef>
                <a:spcPts val="1000"/>
              </a:spcBef>
            </a:pPr>
            <a:r>
              <a:rPr lang="en-US" dirty="0">
                <a:latin typeface="+mn-lt"/>
              </a:rPr>
              <a:t>Tabular data with heterogeneously-typed columns, as in an SQL table or Excel spreadsheet</a:t>
            </a:r>
          </a:p>
          <a:p>
            <a:pPr marL="800100" lvl="2" indent="-342900" algn="just">
              <a:lnSpc>
                <a:spcPct val="200000"/>
              </a:lnSpc>
              <a:spcBef>
                <a:spcPts val="1000"/>
              </a:spcBef>
            </a:pPr>
            <a:r>
              <a:rPr lang="en-US" dirty="0">
                <a:latin typeface="+mn-lt"/>
              </a:rPr>
              <a:t>Ordered and unordered (not necessarily fixed-frequency) time series data.</a:t>
            </a:r>
          </a:p>
          <a:p>
            <a:pPr marL="800100" lvl="2" indent="-342900" algn="just">
              <a:lnSpc>
                <a:spcPct val="200000"/>
              </a:lnSpc>
              <a:spcBef>
                <a:spcPts val="1000"/>
              </a:spcBef>
            </a:pPr>
            <a:r>
              <a:rPr lang="en-US" dirty="0">
                <a:latin typeface="+mn-lt"/>
              </a:rPr>
              <a:t>Arbitrary matrix data (homogeneously typed or heterogeneous) with row and column labels</a:t>
            </a:r>
          </a:p>
          <a:p>
            <a:pPr marL="800100" lvl="2" indent="-342900" algn="just">
              <a:lnSpc>
                <a:spcPct val="200000"/>
              </a:lnSpc>
              <a:spcBef>
                <a:spcPts val="1000"/>
              </a:spcBef>
            </a:pPr>
            <a:r>
              <a:rPr lang="en-US" dirty="0">
                <a:latin typeface="+mn-lt"/>
              </a:rPr>
              <a:t>Any other form of observational / statistical data sets. The data need not be labeled at all to be placed into a pandas data structure</a:t>
            </a:r>
          </a:p>
          <a:p>
            <a:pPr marL="0" indent="0">
              <a:buNone/>
            </a:pPr>
            <a:endParaRPr lang="en-US" dirty="0"/>
          </a:p>
        </p:txBody>
      </p:sp>
      <p:pic>
        <p:nvPicPr>
          <p:cNvPr id="4" name="Picture 2" descr="Getting Started with Pandas for Data Science | by Vinod Dhole | Medium">
            <a:extLst>
              <a:ext uri="{FF2B5EF4-FFF2-40B4-BE49-F238E27FC236}">
                <a16:creationId xmlns:a16="http://schemas.microsoft.com/office/drawing/2014/main" id="{E0B38E01-6EFB-9398-4F67-EC0F0AAEF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1943" y="5975803"/>
            <a:ext cx="1951261" cy="81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052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EE91-7DC1-56EC-6BC5-7C14707781D4}"/>
              </a:ext>
            </a:extLst>
          </p:cNvPr>
          <p:cNvSpPr>
            <a:spLocks noGrp="1"/>
          </p:cNvSpPr>
          <p:nvPr>
            <p:ph type="title"/>
          </p:nvPr>
        </p:nvSpPr>
        <p:spPr>
          <a:xfrm>
            <a:off x="838200" y="155496"/>
            <a:ext cx="10515600" cy="835400"/>
          </a:xfrm>
        </p:spPr>
        <p:txBody>
          <a:bodyPr>
            <a:normAutofit/>
          </a:bodyPr>
          <a:lstStyle/>
          <a:p>
            <a:pPr algn="ctr"/>
            <a:r>
              <a:rPr lang="en-US" sz="2800" b="1" dirty="0">
                <a:latin typeface="+mj-lt"/>
              </a:rPr>
              <a:t>When to use Lazy vs Eager API</a:t>
            </a:r>
          </a:p>
        </p:txBody>
      </p:sp>
      <p:sp>
        <p:nvSpPr>
          <p:cNvPr id="3" name="Content Placeholder 2">
            <a:extLst>
              <a:ext uri="{FF2B5EF4-FFF2-40B4-BE49-F238E27FC236}">
                <a16:creationId xmlns:a16="http://schemas.microsoft.com/office/drawing/2014/main" id="{A10F99BC-EA28-9708-23D8-CA0B58FEEE35}"/>
              </a:ext>
            </a:extLst>
          </p:cNvPr>
          <p:cNvSpPr>
            <a:spLocks noGrp="1"/>
          </p:cNvSpPr>
          <p:nvPr>
            <p:ph idx="1"/>
          </p:nvPr>
        </p:nvSpPr>
        <p:spPr>
          <a:xfrm>
            <a:off x="820964" y="1152881"/>
            <a:ext cx="10515600" cy="4903334"/>
          </a:xfrm>
        </p:spPr>
        <p:txBody>
          <a:bodyPr>
            <a:normAutofit/>
          </a:bodyPr>
          <a:lstStyle/>
          <a:p>
            <a:pPr algn="just">
              <a:lnSpc>
                <a:spcPct val="160000"/>
              </a:lnSpc>
            </a:pPr>
            <a:r>
              <a:rPr lang="en-US" sz="1800" b="0" i="0" dirty="0">
                <a:effectLst/>
                <a:latin typeface="+mn-lt"/>
              </a:rPr>
              <a:t>In general the lazy API should be preferred unless you are either interested in the intermediate results or are doing exploratory work and don't know yet what your query is going to look like</a:t>
            </a:r>
          </a:p>
          <a:p>
            <a:pPr algn="just">
              <a:lnSpc>
                <a:spcPct val="160000"/>
              </a:lnSpc>
            </a:pPr>
            <a:r>
              <a:rPr lang="en-US" sz="1800" b="0" i="0" dirty="0">
                <a:effectLst/>
                <a:latin typeface="+mn-lt"/>
              </a:rPr>
              <a:t>In many cases the eager API is calling the lazy API under the hood and immediately collecting the result. This has the benefit that within the query itself optimization(s) made by the query planner can still take place</a:t>
            </a:r>
          </a:p>
          <a:p>
            <a:pPr algn="just">
              <a:lnSpc>
                <a:spcPct val="160000"/>
              </a:lnSpc>
            </a:pPr>
            <a:r>
              <a:rPr lang="en-US" sz="1800" dirty="0">
                <a:latin typeface="+mn-lt"/>
              </a:rPr>
              <a:t>Polars </a:t>
            </a:r>
            <a:r>
              <a:rPr lang="en-US" sz="1800" b="1" i="1" dirty="0">
                <a:latin typeface="+mn-lt"/>
              </a:rPr>
              <a:t>lazy API </a:t>
            </a:r>
            <a:r>
              <a:rPr lang="en-US" sz="1800" dirty="0">
                <a:latin typeface="+mn-lt"/>
              </a:rPr>
              <a:t>one of the most powerful features. </a:t>
            </a:r>
            <a:r>
              <a:rPr lang="en-US" sz="1800" dirty="0">
                <a:solidFill>
                  <a:srgbClr val="222222"/>
                </a:solidFill>
                <a:latin typeface="+mn-lt"/>
              </a:rPr>
              <a:t>L</a:t>
            </a:r>
            <a:r>
              <a:rPr lang="en-US" sz="1800" b="0" i="0" dirty="0">
                <a:solidFill>
                  <a:srgbClr val="222222"/>
                </a:solidFill>
                <a:effectLst/>
                <a:latin typeface="+mn-lt"/>
              </a:rPr>
              <a:t>azy API allows to specify a sequence of operations without immediately running them. Instead, these operations are saved as a computational graph and run when necessary. </a:t>
            </a:r>
          </a:p>
          <a:p>
            <a:pPr algn="just">
              <a:lnSpc>
                <a:spcPct val="160000"/>
              </a:lnSpc>
            </a:pPr>
            <a:r>
              <a:rPr lang="en-US" sz="1800" b="0" i="0" dirty="0">
                <a:solidFill>
                  <a:srgbClr val="222222"/>
                </a:solidFill>
                <a:effectLst/>
                <a:latin typeface="+mn-lt"/>
              </a:rPr>
              <a:t>This allows Polars to optimize queries before execution, catch schema errors before the data is processed, and perform memory-efficient queries on datasets that don’t fit into memory</a:t>
            </a:r>
            <a:endParaRPr lang="en-US" sz="1800" dirty="0">
              <a:latin typeface="+mn-lt"/>
            </a:endParaRPr>
          </a:p>
          <a:p>
            <a:pPr marL="0" indent="0" algn="just">
              <a:lnSpc>
                <a:spcPct val="200000"/>
              </a:lnSpc>
              <a:buNone/>
            </a:pPr>
            <a:endParaRPr lang="en-US" sz="1800" dirty="0"/>
          </a:p>
        </p:txBody>
      </p:sp>
      <p:pic>
        <p:nvPicPr>
          <p:cNvPr id="4" name="Picture 3" descr="A white lines in a shape of a bear&#10;&#10;Description automatically generated">
            <a:extLst>
              <a:ext uri="{FF2B5EF4-FFF2-40B4-BE49-F238E27FC236}">
                <a16:creationId xmlns:a16="http://schemas.microsoft.com/office/drawing/2014/main" id="{EA4A9978-4D5E-00EF-E1DC-A1B78519C21B}"/>
              </a:ext>
            </a:extLst>
          </p:cNvPr>
          <p:cNvPicPr>
            <a:picLocks noChangeAspect="1"/>
          </p:cNvPicPr>
          <p:nvPr/>
        </p:nvPicPr>
        <p:blipFill>
          <a:blip r:embed="rId2"/>
          <a:stretch>
            <a:fillRect/>
          </a:stretch>
        </p:blipFill>
        <p:spPr>
          <a:xfrm>
            <a:off x="10820400" y="6043949"/>
            <a:ext cx="1032329" cy="658555"/>
          </a:xfrm>
          <a:prstGeom prst="rect">
            <a:avLst/>
          </a:prstGeom>
        </p:spPr>
      </p:pic>
      <p:pic>
        <p:nvPicPr>
          <p:cNvPr id="7" name="Picture 6" descr="A polar bear sleeping in the snow&#10;&#10;Description automatically generated">
            <a:extLst>
              <a:ext uri="{FF2B5EF4-FFF2-40B4-BE49-F238E27FC236}">
                <a16:creationId xmlns:a16="http://schemas.microsoft.com/office/drawing/2014/main" id="{34379916-2FD1-7F74-2B90-BDB0F332C215}"/>
              </a:ext>
            </a:extLst>
          </p:cNvPr>
          <p:cNvPicPr>
            <a:picLocks noChangeAspect="1"/>
          </p:cNvPicPr>
          <p:nvPr/>
        </p:nvPicPr>
        <p:blipFill>
          <a:blip r:embed="rId3"/>
          <a:stretch>
            <a:fillRect/>
          </a:stretch>
        </p:blipFill>
        <p:spPr>
          <a:xfrm>
            <a:off x="8721090" y="5494599"/>
            <a:ext cx="2000704" cy="1218536"/>
          </a:xfrm>
          <a:prstGeom prst="rect">
            <a:avLst/>
          </a:prstGeom>
        </p:spPr>
      </p:pic>
    </p:spTree>
    <p:extLst>
      <p:ext uri="{BB962C8B-B14F-4D97-AF65-F5344CB8AC3E}">
        <p14:creationId xmlns:p14="http://schemas.microsoft.com/office/powerpoint/2010/main" val="4269748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2BDC-55FC-C59C-1BC7-A2B23D5A9448}"/>
              </a:ext>
            </a:extLst>
          </p:cNvPr>
          <p:cNvSpPr>
            <a:spLocks noGrp="1"/>
          </p:cNvSpPr>
          <p:nvPr>
            <p:ph type="title"/>
          </p:nvPr>
        </p:nvSpPr>
        <p:spPr>
          <a:xfrm>
            <a:off x="838200" y="89736"/>
            <a:ext cx="10515600" cy="1017361"/>
          </a:xfrm>
        </p:spPr>
        <p:txBody>
          <a:bodyPr>
            <a:normAutofit/>
          </a:bodyPr>
          <a:lstStyle/>
          <a:p>
            <a:pPr algn="ctr"/>
            <a:r>
              <a:rPr lang="en-US" sz="2800" b="1" dirty="0">
                <a:latin typeface="+mj-lt"/>
              </a:rPr>
              <a:t>Polars Streaming mode</a:t>
            </a:r>
          </a:p>
        </p:txBody>
      </p:sp>
      <p:sp>
        <p:nvSpPr>
          <p:cNvPr id="3" name="Content Placeholder 2">
            <a:extLst>
              <a:ext uri="{FF2B5EF4-FFF2-40B4-BE49-F238E27FC236}">
                <a16:creationId xmlns:a16="http://schemas.microsoft.com/office/drawing/2014/main" id="{C41004C0-54C1-2B03-E3B7-1A18F48D1970}"/>
              </a:ext>
            </a:extLst>
          </p:cNvPr>
          <p:cNvSpPr>
            <a:spLocks noGrp="1"/>
          </p:cNvSpPr>
          <p:nvPr>
            <p:ph idx="1"/>
          </p:nvPr>
        </p:nvSpPr>
        <p:spPr>
          <a:xfrm>
            <a:off x="838200" y="1332385"/>
            <a:ext cx="10515600" cy="4486275"/>
          </a:xfrm>
        </p:spPr>
        <p:txBody>
          <a:bodyPr/>
          <a:lstStyle/>
          <a:p>
            <a:pPr algn="just">
              <a:lnSpc>
                <a:spcPct val="200000"/>
              </a:lnSpc>
            </a:pPr>
            <a:r>
              <a:rPr lang="en-US" sz="1800" b="1" i="1" dirty="0">
                <a:latin typeface="+mn-lt"/>
              </a:rPr>
              <a:t>Lazy API </a:t>
            </a:r>
            <a:r>
              <a:rPr lang="en-US" sz="1800" dirty="0">
                <a:latin typeface="+mn-lt"/>
              </a:rPr>
              <a:t>allows queries to be executed in a </a:t>
            </a:r>
            <a:r>
              <a:rPr lang="en-US" sz="1800" b="1" i="1" dirty="0">
                <a:latin typeface="+mn-lt"/>
              </a:rPr>
              <a:t>streaming mode</a:t>
            </a:r>
          </a:p>
          <a:p>
            <a:pPr algn="just">
              <a:lnSpc>
                <a:spcPct val="200000"/>
              </a:lnSpc>
            </a:pPr>
            <a:r>
              <a:rPr lang="en-US" sz="1800" b="0" i="0" dirty="0">
                <a:effectLst/>
                <a:latin typeface="+mn-lt"/>
              </a:rPr>
              <a:t>This means that Instead of processing data all-at-once, Polars can execute </a:t>
            </a:r>
            <a:r>
              <a:rPr lang="en-US" sz="1800" dirty="0">
                <a:latin typeface="+mn-lt"/>
              </a:rPr>
              <a:t>a </a:t>
            </a:r>
            <a:r>
              <a:rPr lang="en-US" sz="1800" b="0" i="0" dirty="0">
                <a:effectLst/>
                <a:latin typeface="+mn-lt"/>
              </a:rPr>
              <a:t>query in batches allowing to </a:t>
            </a:r>
            <a:r>
              <a:rPr lang="en-US" sz="1800" b="1" i="1" dirty="0">
                <a:effectLst/>
                <a:latin typeface="+mn-lt"/>
              </a:rPr>
              <a:t>process datasets that are larger-than-memory</a:t>
            </a:r>
          </a:p>
          <a:p>
            <a:pPr algn="just">
              <a:lnSpc>
                <a:spcPct val="200000"/>
              </a:lnSpc>
            </a:pPr>
            <a:r>
              <a:rPr lang="en-US" sz="1800" dirty="0">
                <a:latin typeface="+mn-lt"/>
              </a:rPr>
              <a:t>Streaming mode is still in development stages &amp; not all lazy </a:t>
            </a:r>
          </a:p>
          <a:p>
            <a:pPr marL="0" indent="0" algn="just">
              <a:lnSpc>
                <a:spcPct val="200000"/>
              </a:lnSpc>
              <a:buNone/>
            </a:pPr>
            <a:r>
              <a:rPr lang="en-US" sz="1800" dirty="0">
                <a:latin typeface="+mn-lt"/>
              </a:rPr>
              <a:t>    operations support it. Streaming is supported in:</a:t>
            </a:r>
          </a:p>
          <a:p>
            <a:pPr lvl="1" algn="just">
              <a:lnSpc>
                <a:spcPct val="200000"/>
              </a:lnSpc>
            </a:pPr>
            <a:r>
              <a:rPr lang="en-US" sz="1800" dirty="0">
                <a:latin typeface="+mn-lt"/>
              </a:rPr>
              <a:t>filter, slice, head, tail, </a:t>
            </a:r>
            <a:r>
              <a:rPr lang="en-US" sz="1800" dirty="0" err="1">
                <a:latin typeface="+mn-lt"/>
              </a:rPr>
              <a:t>with_columns</a:t>
            </a:r>
            <a:r>
              <a:rPr lang="en-US" sz="1800" dirty="0">
                <a:latin typeface="+mn-lt"/>
              </a:rPr>
              <a:t>, select</a:t>
            </a:r>
          </a:p>
          <a:p>
            <a:pPr lvl="1" algn="just">
              <a:lnSpc>
                <a:spcPct val="200000"/>
              </a:lnSpc>
            </a:pPr>
            <a:r>
              <a:rPr lang="en-US" sz="1800" dirty="0" err="1">
                <a:latin typeface="+mn-lt"/>
              </a:rPr>
              <a:t>group_by</a:t>
            </a:r>
            <a:r>
              <a:rPr lang="en-US" sz="1800" dirty="0">
                <a:latin typeface="+mn-lt"/>
              </a:rPr>
              <a:t>, join, unique, sort</a:t>
            </a:r>
          </a:p>
          <a:p>
            <a:pPr lvl="1" algn="just">
              <a:lnSpc>
                <a:spcPct val="200000"/>
              </a:lnSpc>
            </a:pPr>
            <a:r>
              <a:rPr lang="en-US" sz="1800" dirty="0">
                <a:latin typeface="+mn-lt"/>
              </a:rPr>
              <a:t>explode, melt, </a:t>
            </a:r>
            <a:r>
              <a:rPr lang="en-US" sz="1800" dirty="0" err="1">
                <a:latin typeface="+mn-lt"/>
              </a:rPr>
              <a:t>scan_csv</a:t>
            </a:r>
            <a:r>
              <a:rPr lang="en-US" sz="1800" dirty="0">
                <a:latin typeface="+mn-lt"/>
              </a:rPr>
              <a:t>, </a:t>
            </a:r>
            <a:r>
              <a:rPr lang="en-US" sz="1800" dirty="0" err="1">
                <a:latin typeface="+mn-lt"/>
              </a:rPr>
              <a:t>scan_parquet</a:t>
            </a:r>
            <a:r>
              <a:rPr lang="en-US" sz="1800" dirty="0">
                <a:latin typeface="+mn-lt"/>
              </a:rPr>
              <a:t>, </a:t>
            </a:r>
            <a:r>
              <a:rPr lang="en-US" sz="1800" dirty="0" err="1">
                <a:latin typeface="+mn-lt"/>
              </a:rPr>
              <a:t>scan_ipc</a:t>
            </a:r>
            <a:endParaRPr lang="en-US" sz="1800" dirty="0">
              <a:latin typeface="+mn-lt"/>
            </a:endParaRPr>
          </a:p>
          <a:p>
            <a:pPr lvl="1" algn="just">
              <a:lnSpc>
                <a:spcPct val="150000"/>
              </a:lnSpc>
            </a:pPr>
            <a:endParaRPr lang="en-US" sz="1600" dirty="0"/>
          </a:p>
          <a:p>
            <a:pPr lvl="1" algn="just">
              <a:lnSpc>
                <a:spcPct val="150000"/>
              </a:lnSpc>
            </a:pPr>
            <a:endParaRPr lang="en-US" sz="1600" dirty="0"/>
          </a:p>
        </p:txBody>
      </p:sp>
      <p:pic>
        <p:nvPicPr>
          <p:cNvPr id="5" name="Picture 4" descr="A screenshot of a computer code&#10;&#10;Description automatically generated">
            <a:extLst>
              <a:ext uri="{FF2B5EF4-FFF2-40B4-BE49-F238E27FC236}">
                <a16:creationId xmlns:a16="http://schemas.microsoft.com/office/drawing/2014/main" id="{0F6F8CFE-0B48-47F8-463D-B8A3D8A82188}"/>
              </a:ext>
            </a:extLst>
          </p:cNvPr>
          <p:cNvPicPr>
            <a:picLocks noChangeAspect="1"/>
          </p:cNvPicPr>
          <p:nvPr/>
        </p:nvPicPr>
        <p:blipFill>
          <a:blip r:embed="rId2"/>
          <a:stretch>
            <a:fillRect/>
          </a:stretch>
        </p:blipFill>
        <p:spPr>
          <a:xfrm>
            <a:off x="7107115" y="3429000"/>
            <a:ext cx="4890670" cy="2389660"/>
          </a:xfrm>
          <a:prstGeom prst="rect">
            <a:avLst/>
          </a:prstGeom>
        </p:spPr>
      </p:pic>
      <p:pic>
        <p:nvPicPr>
          <p:cNvPr id="4" name="Picture 3" descr="A white lines in a shape of a bear&#10;&#10;Description automatically generated">
            <a:extLst>
              <a:ext uri="{FF2B5EF4-FFF2-40B4-BE49-F238E27FC236}">
                <a16:creationId xmlns:a16="http://schemas.microsoft.com/office/drawing/2014/main" id="{AD3211AF-244D-18A8-693D-924BE8FA38E6}"/>
              </a:ext>
            </a:extLst>
          </p:cNvPr>
          <p:cNvPicPr>
            <a:picLocks noChangeAspect="1"/>
          </p:cNvPicPr>
          <p:nvPr/>
        </p:nvPicPr>
        <p:blipFill>
          <a:blip r:embed="rId3"/>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2195160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1926-DFCF-05E8-4F4C-0676150E8711}"/>
              </a:ext>
            </a:extLst>
          </p:cNvPr>
          <p:cNvSpPr>
            <a:spLocks noGrp="1"/>
          </p:cNvSpPr>
          <p:nvPr>
            <p:ph type="title"/>
          </p:nvPr>
        </p:nvSpPr>
        <p:spPr>
          <a:xfrm>
            <a:off x="838200" y="108685"/>
            <a:ext cx="10515600" cy="766988"/>
          </a:xfrm>
        </p:spPr>
        <p:txBody>
          <a:bodyPr>
            <a:normAutofit/>
          </a:bodyPr>
          <a:lstStyle/>
          <a:p>
            <a:pPr algn="ctr"/>
            <a:r>
              <a:rPr lang="en-US" sz="2800" b="1" dirty="0">
                <a:latin typeface="+mj-lt"/>
              </a:rPr>
              <a:t>Polars Streaming mode</a:t>
            </a:r>
          </a:p>
        </p:txBody>
      </p:sp>
      <p:sp>
        <p:nvSpPr>
          <p:cNvPr id="3" name="Content Placeholder 2">
            <a:extLst>
              <a:ext uri="{FF2B5EF4-FFF2-40B4-BE49-F238E27FC236}">
                <a16:creationId xmlns:a16="http://schemas.microsoft.com/office/drawing/2014/main" id="{B0004A86-D503-502B-7881-65EE6A5623F1}"/>
              </a:ext>
            </a:extLst>
          </p:cNvPr>
          <p:cNvSpPr>
            <a:spLocks noGrp="1"/>
          </p:cNvSpPr>
          <p:nvPr>
            <p:ph idx="1"/>
          </p:nvPr>
        </p:nvSpPr>
        <p:spPr>
          <a:xfrm>
            <a:off x="407125" y="1143544"/>
            <a:ext cx="10515600" cy="5044849"/>
          </a:xfrm>
        </p:spPr>
        <p:txBody>
          <a:bodyPr>
            <a:normAutofit/>
          </a:bodyPr>
          <a:lstStyle/>
          <a:p>
            <a:pPr algn="l">
              <a:lnSpc>
                <a:spcPct val="150000"/>
              </a:lnSpc>
            </a:pPr>
            <a:r>
              <a:rPr lang="en-US" sz="1600" b="0" i="0" dirty="0">
                <a:solidFill>
                  <a:srgbClr val="34343C"/>
                </a:solidFill>
                <a:effectLst/>
                <a:latin typeface="+mn-lt"/>
              </a:rPr>
              <a:t>Polars can handle </a:t>
            </a:r>
            <a:r>
              <a:rPr lang="en-US" sz="1600" b="1" i="1" dirty="0">
                <a:solidFill>
                  <a:srgbClr val="34343C"/>
                </a:solidFill>
                <a:effectLst/>
                <a:latin typeface="+mn-lt"/>
              </a:rPr>
              <a:t>larger-than-memory datasets </a:t>
            </a:r>
            <a:r>
              <a:rPr lang="en-US" sz="1600" b="0" i="0" dirty="0">
                <a:solidFill>
                  <a:srgbClr val="34343C"/>
                </a:solidFill>
                <a:effectLst/>
                <a:latin typeface="+mn-lt"/>
              </a:rPr>
              <a:t>with its streaming mode. In this mode Polars processes all data in </a:t>
            </a:r>
            <a:r>
              <a:rPr lang="en-US" sz="1600" b="1" i="1" dirty="0">
                <a:solidFill>
                  <a:srgbClr val="34343C"/>
                </a:solidFill>
                <a:effectLst/>
                <a:latin typeface="+mn-lt"/>
              </a:rPr>
              <a:t>batches </a:t>
            </a:r>
            <a:r>
              <a:rPr lang="en-US" sz="1600" b="0" i="0" dirty="0">
                <a:solidFill>
                  <a:srgbClr val="34343C"/>
                </a:solidFill>
                <a:effectLst/>
                <a:latin typeface="+mn-lt"/>
              </a:rPr>
              <a:t>rather than all at once. </a:t>
            </a:r>
          </a:p>
          <a:p>
            <a:pPr algn="l">
              <a:lnSpc>
                <a:spcPct val="150000"/>
              </a:lnSpc>
            </a:pPr>
            <a:r>
              <a:rPr lang="en-US" sz="1600" dirty="0">
                <a:solidFill>
                  <a:srgbClr val="34343C"/>
                </a:solidFill>
                <a:latin typeface="+mn-lt"/>
              </a:rPr>
              <a:t>I</a:t>
            </a:r>
            <a:r>
              <a:rPr lang="en-US" sz="1600" b="0" i="0" dirty="0">
                <a:solidFill>
                  <a:srgbClr val="34343C"/>
                </a:solidFill>
                <a:effectLst/>
                <a:latin typeface="+mn-lt"/>
              </a:rPr>
              <a:t>t is worth keeping streaming switched on when working with larger datasets - particularly if you are building pipelines that you want to be ready to larger datasets in the future.</a:t>
            </a:r>
          </a:p>
          <a:p>
            <a:pPr marL="0" indent="0" algn="l">
              <a:lnSpc>
                <a:spcPct val="150000"/>
              </a:lnSpc>
              <a:buNone/>
            </a:pPr>
            <a:endParaRPr lang="en-US" sz="300" b="0" i="0" dirty="0">
              <a:solidFill>
                <a:srgbClr val="34343C"/>
              </a:solidFill>
              <a:effectLst/>
              <a:latin typeface="+mn-lt"/>
            </a:endParaRPr>
          </a:p>
          <a:p>
            <a:pPr algn="l"/>
            <a:r>
              <a:rPr lang="en-US" sz="1600" b="1" i="0" u="sng" dirty="0">
                <a:effectLst/>
                <a:latin typeface="+mn-lt"/>
              </a:rPr>
              <a:t>Simple example of streaming and non-streaming:</a:t>
            </a:r>
          </a:p>
          <a:p>
            <a:pPr algn="l">
              <a:lnSpc>
                <a:spcPct val="150000"/>
              </a:lnSpc>
            </a:pPr>
            <a:r>
              <a:rPr lang="en-US" sz="1600" b="0" i="0" dirty="0">
                <a:solidFill>
                  <a:srgbClr val="34343C"/>
                </a:solidFill>
                <a:effectLst/>
                <a:latin typeface="+mn-lt"/>
              </a:rPr>
              <a:t>To work in streaming mode </a:t>
            </a:r>
            <a:r>
              <a:rPr lang="en-US" sz="1600" dirty="0">
                <a:solidFill>
                  <a:srgbClr val="34343C"/>
                </a:solidFill>
                <a:latin typeface="+mn-lt"/>
              </a:rPr>
              <a:t>use</a:t>
            </a:r>
            <a:r>
              <a:rPr lang="en-US" sz="1600" b="0" i="0" dirty="0">
                <a:solidFill>
                  <a:srgbClr val="34343C"/>
                </a:solidFill>
                <a:effectLst/>
                <a:latin typeface="+mn-lt"/>
              </a:rPr>
              <a:t> </a:t>
            </a:r>
            <a:r>
              <a:rPr lang="en-US" sz="1600" b="1" i="1" dirty="0">
                <a:solidFill>
                  <a:srgbClr val="34343C"/>
                </a:solidFill>
                <a:effectLst/>
                <a:latin typeface="+mn-lt"/>
              </a:rPr>
              <a:t>streaming=True </a:t>
            </a:r>
            <a:r>
              <a:rPr lang="en-US" sz="1600" b="0" i="0" dirty="0">
                <a:solidFill>
                  <a:srgbClr val="34343C"/>
                </a:solidFill>
                <a:effectLst/>
                <a:latin typeface="+mn-lt"/>
              </a:rPr>
              <a:t>to collect when we evaluate a query.</a:t>
            </a:r>
          </a:p>
          <a:p>
            <a:pPr algn="l">
              <a:lnSpc>
                <a:spcPct val="150000"/>
              </a:lnSpc>
            </a:pPr>
            <a:r>
              <a:rPr lang="en-US" sz="1600" dirty="0">
                <a:solidFill>
                  <a:srgbClr val="34343C"/>
                </a:solidFill>
                <a:latin typeface="+mn-lt"/>
              </a:rPr>
              <a:t>Let’s </a:t>
            </a:r>
            <a:r>
              <a:rPr lang="en-US" sz="1600" b="0" i="0" dirty="0">
                <a:solidFill>
                  <a:srgbClr val="34343C"/>
                </a:solidFill>
                <a:effectLst/>
                <a:latin typeface="+mn-lt"/>
              </a:rPr>
              <a:t>create </a:t>
            </a:r>
            <a:r>
              <a:rPr lang="en-US" sz="1600" b="0" i="0" dirty="0" err="1">
                <a:solidFill>
                  <a:srgbClr val="34343C"/>
                </a:solidFill>
                <a:effectLst/>
                <a:latin typeface="+mn-lt"/>
              </a:rPr>
              <a:t>DataFrame</a:t>
            </a:r>
            <a:r>
              <a:rPr lang="en-US" sz="1600" b="0" i="0" dirty="0">
                <a:solidFill>
                  <a:srgbClr val="34343C"/>
                </a:solidFill>
                <a:effectLst/>
                <a:latin typeface="+mn-lt"/>
              </a:rPr>
              <a:t> with 1m rows, 100 floating point columns and integer ID column.</a:t>
            </a:r>
          </a:p>
          <a:p>
            <a:pPr algn="l">
              <a:lnSpc>
                <a:spcPct val="150000"/>
              </a:lnSpc>
            </a:pPr>
            <a:r>
              <a:rPr lang="en-US" sz="1600" b="0" i="0" dirty="0">
                <a:solidFill>
                  <a:srgbClr val="34343C"/>
                </a:solidFill>
                <a:effectLst/>
                <a:latin typeface="+mn-lt"/>
              </a:rPr>
              <a:t>We then do a </a:t>
            </a:r>
            <a:r>
              <a:rPr lang="en-US" sz="1600" b="0" i="0" dirty="0" err="1">
                <a:solidFill>
                  <a:srgbClr val="34343C"/>
                </a:solidFill>
                <a:effectLst/>
                <a:latin typeface="+mn-lt"/>
              </a:rPr>
              <a:t>groupby</a:t>
            </a:r>
            <a:r>
              <a:rPr lang="en-US" sz="1600" b="0" i="0" dirty="0">
                <a:solidFill>
                  <a:srgbClr val="34343C"/>
                </a:solidFill>
                <a:effectLst/>
                <a:latin typeface="+mn-lt"/>
              </a:rPr>
              <a:t> on the </a:t>
            </a:r>
            <a:r>
              <a:rPr lang="en-US" sz="1600" dirty="0">
                <a:latin typeface="+mn-lt"/>
              </a:rPr>
              <a:t>id</a:t>
            </a:r>
            <a:r>
              <a:rPr lang="en-US" sz="1600" b="0" i="0" dirty="0">
                <a:solidFill>
                  <a:srgbClr val="34343C"/>
                </a:solidFill>
                <a:effectLst/>
                <a:latin typeface="+mn-lt"/>
              </a:rPr>
              <a:t> column and take the </a:t>
            </a:r>
            <a:r>
              <a:rPr lang="en-US" sz="1600" dirty="0">
                <a:latin typeface="+mn-lt"/>
              </a:rPr>
              <a:t>mean</a:t>
            </a:r>
            <a:r>
              <a:rPr lang="en-US" sz="1600" b="0" i="0" dirty="0">
                <a:solidFill>
                  <a:srgbClr val="34343C"/>
                </a:solidFill>
                <a:effectLst/>
                <a:latin typeface="+mn-lt"/>
              </a:rPr>
              <a:t> of the remaining columns. </a:t>
            </a:r>
          </a:p>
          <a:p>
            <a:pPr algn="l">
              <a:lnSpc>
                <a:spcPct val="150000"/>
              </a:lnSpc>
            </a:pPr>
            <a:r>
              <a:rPr lang="en-US" sz="1600" b="0" i="0" dirty="0">
                <a:solidFill>
                  <a:srgbClr val="34343C"/>
                </a:solidFill>
                <a:effectLst/>
                <a:latin typeface="+mn-lt"/>
              </a:rPr>
              <a:t>We execute the query in streaming mode with the </a:t>
            </a:r>
            <a:r>
              <a:rPr lang="en-US" sz="1600" dirty="0">
                <a:latin typeface="+mn-lt"/>
              </a:rPr>
              <a:t>streaming=True</a:t>
            </a:r>
            <a:r>
              <a:rPr lang="en-US" sz="1600" b="0" i="0" dirty="0">
                <a:solidFill>
                  <a:srgbClr val="34343C"/>
                </a:solidFill>
                <a:effectLst/>
                <a:latin typeface="+mn-lt"/>
              </a:rPr>
              <a:t> argument</a:t>
            </a:r>
          </a:p>
          <a:p>
            <a:pPr algn="l"/>
            <a:endParaRPr lang="en-US" sz="1600" b="1" i="0" u="sng" dirty="0">
              <a:effectLst/>
            </a:endParaRPr>
          </a:p>
          <a:p>
            <a:pPr algn="l"/>
            <a:endParaRPr lang="en-US" sz="1800" b="1" i="0" u="sng" dirty="0">
              <a:effectLst/>
            </a:endParaRPr>
          </a:p>
          <a:p>
            <a:pPr marL="0" indent="0">
              <a:buNone/>
            </a:pPr>
            <a:br>
              <a:rPr lang="en-US" sz="1200" dirty="0"/>
            </a:br>
            <a:endParaRPr lang="en-US" sz="1800" b="0" i="0" dirty="0">
              <a:solidFill>
                <a:srgbClr val="34343C"/>
              </a:solidFill>
              <a:effectLst/>
            </a:endParaRPr>
          </a:p>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176FE0AB-167A-88B5-5132-37D883F72068}"/>
              </a:ext>
            </a:extLst>
          </p:cNvPr>
          <p:cNvPicPr>
            <a:picLocks noChangeAspect="1"/>
          </p:cNvPicPr>
          <p:nvPr/>
        </p:nvPicPr>
        <p:blipFill>
          <a:blip r:embed="rId3"/>
          <a:stretch>
            <a:fillRect/>
          </a:stretch>
        </p:blipFill>
        <p:spPr>
          <a:xfrm>
            <a:off x="8250282" y="2883788"/>
            <a:ext cx="3842658" cy="3929804"/>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CF3F9A0C-5F69-BAD2-81E3-09E496A5B26F}"/>
              </a:ext>
            </a:extLst>
          </p:cNvPr>
          <p:cNvPicPr>
            <a:picLocks noChangeAspect="1"/>
          </p:cNvPicPr>
          <p:nvPr/>
        </p:nvPicPr>
        <p:blipFill>
          <a:blip r:embed="rId4"/>
          <a:stretch>
            <a:fillRect/>
          </a:stretch>
        </p:blipFill>
        <p:spPr>
          <a:xfrm>
            <a:off x="5998029" y="4848690"/>
            <a:ext cx="2122715" cy="1903371"/>
          </a:xfrm>
          <a:prstGeom prst="rect">
            <a:avLst/>
          </a:prstGeom>
        </p:spPr>
      </p:pic>
      <p:sp>
        <p:nvSpPr>
          <p:cNvPr id="8" name="TextBox 7">
            <a:extLst>
              <a:ext uri="{FF2B5EF4-FFF2-40B4-BE49-F238E27FC236}">
                <a16:creationId xmlns:a16="http://schemas.microsoft.com/office/drawing/2014/main" id="{4F221FCE-B7B8-C799-A57A-12A0C8C2C3EC}"/>
              </a:ext>
            </a:extLst>
          </p:cNvPr>
          <p:cNvSpPr txBox="1"/>
          <p:nvPr/>
        </p:nvSpPr>
        <p:spPr>
          <a:xfrm>
            <a:off x="1405346" y="4947859"/>
            <a:ext cx="4218213" cy="1323439"/>
          </a:xfrm>
          <a:prstGeom prst="rect">
            <a:avLst/>
          </a:prstGeom>
          <a:noFill/>
        </p:spPr>
        <p:txBody>
          <a:bodyPr wrap="square" rtlCol="0">
            <a:spAutoFit/>
          </a:bodyPr>
          <a:lstStyle/>
          <a:p>
            <a:r>
              <a:rPr lang="en-US" sz="1600" b="0" i="1" dirty="0">
                <a:solidFill>
                  <a:srgbClr val="34343C"/>
                </a:solidFill>
                <a:effectLst/>
              </a:rPr>
              <a:t>If we compare this query with </a:t>
            </a:r>
            <a:r>
              <a:rPr lang="en-US" sz="1600" i="1" dirty="0"/>
              <a:t>streaming=True</a:t>
            </a:r>
            <a:r>
              <a:rPr lang="en-US" sz="1600" b="0" i="1" dirty="0">
                <a:solidFill>
                  <a:srgbClr val="34343C"/>
                </a:solidFill>
                <a:effectLst/>
              </a:rPr>
              <a:t> and </a:t>
            </a:r>
            <a:r>
              <a:rPr lang="en-US" sz="1600" i="1" dirty="0"/>
              <a:t>streaming=False</a:t>
            </a:r>
            <a:r>
              <a:rPr lang="en-US" sz="1600" b="0" i="1" dirty="0">
                <a:solidFill>
                  <a:srgbClr val="34343C"/>
                </a:solidFill>
                <a:effectLst/>
              </a:rPr>
              <a:t> (the default):  </a:t>
            </a:r>
            <a:r>
              <a:rPr lang="en-US" sz="1600" b="1" i="1" dirty="0">
                <a:solidFill>
                  <a:srgbClr val="34343C"/>
                </a:solidFill>
                <a:effectLst/>
              </a:rPr>
              <a:t>75 </a:t>
            </a:r>
            <a:r>
              <a:rPr lang="en-US" sz="1600" b="1" i="1" dirty="0" err="1">
                <a:solidFill>
                  <a:srgbClr val="34343C"/>
                </a:solidFill>
                <a:effectLst/>
              </a:rPr>
              <a:t>ms</a:t>
            </a:r>
            <a:r>
              <a:rPr lang="en-US" sz="1600" b="1" i="1" dirty="0">
                <a:solidFill>
                  <a:srgbClr val="34343C"/>
                </a:solidFill>
                <a:effectLst/>
              </a:rPr>
              <a:t> </a:t>
            </a:r>
            <a:r>
              <a:rPr lang="en-US" sz="1600" b="0" i="1" dirty="0">
                <a:solidFill>
                  <a:srgbClr val="34343C"/>
                </a:solidFill>
                <a:effectLst/>
              </a:rPr>
              <a:t>for streaming and </a:t>
            </a:r>
            <a:r>
              <a:rPr lang="en-US" sz="1600" b="1" i="1" dirty="0">
                <a:solidFill>
                  <a:srgbClr val="34343C"/>
                </a:solidFill>
                <a:effectLst/>
              </a:rPr>
              <a:t>120 </a:t>
            </a:r>
            <a:r>
              <a:rPr lang="en-US" sz="1600" b="1" i="1" dirty="0" err="1">
                <a:solidFill>
                  <a:srgbClr val="34343C"/>
                </a:solidFill>
                <a:effectLst/>
              </a:rPr>
              <a:t>ms</a:t>
            </a:r>
            <a:r>
              <a:rPr lang="en-US" sz="1600" b="1" i="1" dirty="0">
                <a:solidFill>
                  <a:srgbClr val="34343C"/>
                </a:solidFill>
                <a:effectLst/>
              </a:rPr>
              <a:t> </a:t>
            </a:r>
            <a:r>
              <a:rPr lang="en-US" sz="1600" b="0" i="1" dirty="0">
                <a:solidFill>
                  <a:srgbClr val="34343C"/>
                </a:solidFill>
                <a:effectLst/>
              </a:rPr>
              <a:t>for non-streaming. For Pandas this takes about </a:t>
            </a:r>
            <a:r>
              <a:rPr lang="en-US" sz="1600" b="1" i="1" dirty="0">
                <a:solidFill>
                  <a:srgbClr val="34343C"/>
                </a:solidFill>
                <a:effectLst/>
              </a:rPr>
              <a:t>330 </a:t>
            </a:r>
            <a:r>
              <a:rPr lang="en-US" sz="1600" b="1" i="1" dirty="0" err="1">
                <a:solidFill>
                  <a:srgbClr val="34343C"/>
                </a:solidFill>
                <a:effectLst/>
              </a:rPr>
              <a:t>ms</a:t>
            </a:r>
            <a:r>
              <a:rPr lang="en-US" sz="1600" b="1" i="1" dirty="0">
                <a:solidFill>
                  <a:srgbClr val="34343C"/>
                </a:solidFill>
                <a:effectLst/>
              </a:rPr>
              <a:t> </a:t>
            </a:r>
            <a:r>
              <a:rPr lang="en-US" sz="1600" b="0" i="1" dirty="0">
                <a:solidFill>
                  <a:srgbClr val="34343C"/>
                </a:solidFill>
                <a:effectLst/>
              </a:rPr>
              <a:t>for comparison.</a:t>
            </a:r>
            <a:endParaRPr lang="en-US" sz="1600" i="1" dirty="0"/>
          </a:p>
        </p:txBody>
      </p:sp>
    </p:spTree>
    <p:extLst>
      <p:ext uri="{BB962C8B-B14F-4D97-AF65-F5344CB8AC3E}">
        <p14:creationId xmlns:p14="http://schemas.microsoft.com/office/powerpoint/2010/main" val="4094577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D0AE-43E5-72B7-E9B2-3D6F87837467}"/>
              </a:ext>
            </a:extLst>
          </p:cNvPr>
          <p:cNvSpPr>
            <a:spLocks noGrp="1"/>
          </p:cNvSpPr>
          <p:nvPr>
            <p:ph type="title"/>
          </p:nvPr>
        </p:nvSpPr>
        <p:spPr>
          <a:xfrm>
            <a:off x="838200" y="111806"/>
            <a:ext cx="10515600" cy="821418"/>
          </a:xfrm>
        </p:spPr>
        <p:txBody>
          <a:bodyPr>
            <a:normAutofit/>
          </a:bodyPr>
          <a:lstStyle/>
          <a:p>
            <a:pPr algn="ctr"/>
            <a:r>
              <a:rPr lang="en-US" sz="2800" b="1" dirty="0">
                <a:latin typeface="+mj-lt"/>
              </a:rPr>
              <a:t>Pandas 2.0 vs Polars</a:t>
            </a:r>
          </a:p>
        </p:txBody>
      </p:sp>
      <p:sp>
        <p:nvSpPr>
          <p:cNvPr id="3" name="Content Placeholder 2">
            <a:extLst>
              <a:ext uri="{FF2B5EF4-FFF2-40B4-BE49-F238E27FC236}">
                <a16:creationId xmlns:a16="http://schemas.microsoft.com/office/drawing/2014/main" id="{0265DAF6-8669-7400-60A9-CCECA4868A24}"/>
              </a:ext>
            </a:extLst>
          </p:cNvPr>
          <p:cNvSpPr>
            <a:spLocks noGrp="1"/>
          </p:cNvSpPr>
          <p:nvPr>
            <p:ph idx="1"/>
          </p:nvPr>
        </p:nvSpPr>
        <p:spPr>
          <a:xfrm>
            <a:off x="631371" y="1055914"/>
            <a:ext cx="10515600" cy="5121049"/>
          </a:xfrm>
        </p:spPr>
        <p:txBody>
          <a:bodyPr>
            <a:normAutofit/>
          </a:bodyPr>
          <a:lstStyle/>
          <a:p>
            <a:pPr algn="just">
              <a:lnSpc>
                <a:spcPct val="200000"/>
              </a:lnSpc>
            </a:pPr>
            <a:r>
              <a:rPr lang="en-US" sz="1600" dirty="0">
                <a:latin typeface="+mn-lt"/>
              </a:rPr>
              <a:t>Pandas 2.0 includes range of new features towards making pandas faster &amp; memory efficient to handle complex tasks</a:t>
            </a:r>
          </a:p>
          <a:p>
            <a:pPr algn="just">
              <a:lnSpc>
                <a:spcPct val="200000"/>
              </a:lnSpc>
            </a:pPr>
            <a:r>
              <a:rPr lang="en-US" sz="1600" dirty="0">
                <a:latin typeface="+mn-lt"/>
              </a:rPr>
              <a:t>Pandas 2.0 includes the more robust memory management </a:t>
            </a:r>
            <a:r>
              <a:rPr lang="en-US" sz="1600" b="1" i="1" dirty="0" err="1">
                <a:latin typeface="+mn-lt"/>
              </a:rPr>
              <a:t>PyArrow</a:t>
            </a:r>
            <a:endParaRPr lang="en-US" sz="1600" b="1" i="1" dirty="0">
              <a:latin typeface="+mn-lt"/>
            </a:endParaRPr>
          </a:p>
          <a:p>
            <a:pPr algn="just">
              <a:lnSpc>
                <a:spcPct val="200000"/>
              </a:lnSpc>
            </a:pPr>
            <a:r>
              <a:rPr lang="en-US" sz="1600" dirty="0">
                <a:latin typeface="+mn-lt"/>
              </a:rPr>
              <a:t>Users can choose btw the traditional NumPy backend or the brand-new </a:t>
            </a:r>
            <a:r>
              <a:rPr lang="en-US" sz="1600" dirty="0" err="1">
                <a:latin typeface="+mn-lt"/>
              </a:rPr>
              <a:t>PyArrow</a:t>
            </a:r>
            <a:r>
              <a:rPr lang="en-US" sz="1600" dirty="0">
                <a:latin typeface="+mn-lt"/>
              </a:rPr>
              <a:t> backend</a:t>
            </a:r>
          </a:p>
          <a:p>
            <a:pPr algn="just">
              <a:lnSpc>
                <a:spcPct val="200000"/>
              </a:lnSpc>
            </a:pPr>
            <a:r>
              <a:rPr lang="en-US" sz="1600" dirty="0" err="1">
                <a:latin typeface="+mn-lt"/>
              </a:rPr>
              <a:t>PyArrow</a:t>
            </a:r>
            <a:r>
              <a:rPr lang="en-US" sz="1600" dirty="0">
                <a:latin typeface="+mn-lt"/>
              </a:rPr>
              <a:t> is a Python interface for handling large datasets using arrow memory structures</a:t>
            </a:r>
          </a:p>
          <a:p>
            <a:pPr algn="just">
              <a:lnSpc>
                <a:spcPct val="200000"/>
              </a:lnSpc>
            </a:pPr>
            <a:r>
              <a:rPr lang="en-US" sz="1600" dirty="0">
                <a:latin typeface="+mn-lt"/>
              </a:rPr>
              <a:t>Another features include </a:t>
            </a:r>
            <a:r>
              <a:rPr lang="en-US" sz="1600" b="1" i="1" dirty="0">
                <a:latin typeface="+mn-lt"/>
              </a:rPr>
              <a:t>copy-on-write</a:t>
            </a:r>
            <a:r>
              <a:rPr lang="en-US" sz="1600" dirty="0">
                <a:latin typeface="+mn-lt"/>
              </a:rPr>
              <a:t> to improve performance by saving memory resources. </a:t>
            </a:r>
          </a:p>
          <a:p>
            <a:pPr algn="just">
              <a:lnSpc>
                <a:spcPct val="200000"/>
              </a:lnSpc>
            </a:pPr>
            <a:r>
              <a:rPr lang="en-US" sz="1600" dirty="0">
                <a:latin typeface="+mn-lt"/>
              </a:rPr>
              <a:t>This keeps a lazy copy of Pandas objects,  such as series &amp; </a:t>
            </a:r>
            <a:r>
              <a:rPr lang="en-US" sz="1600" dirty="0" err="1">
                <a:latin typeface="+mn-lt"/>
              </a:rPr>
              <a:t>dataframe</a:t>
            </a:r>
            <a:r>
              <a:rPr lang="en-US" sz="1600" dirty="0">
                <a:latin typeface="+mn-lt"/>
              </a:rPr>
              <a:t> rather than cached copied of objects.</a:t>
            </a:r>
            <a:r>
              <a:rPr lang="en-US" sz="1600" b="0" i="0" dirty="0">
                <a:solidFill>
                  <a:srgbClr val="222832"/>
                </a:solidFill>
                <a:effectLst/>
                <a:latin typeface="+mn-lt"/>
              </a:rPr>
              <a:t> </a:t>
            </a:r>
            <a:r>
              <a:rPr lang="en-US" sz="1600" dirty="0">
                <a:latin typeface="+mn-lt"/>
              </a:rPr>
              <a:t>These methods </a:t>
            </a:r>
            <a:r>
              <a:rPr lang="en-US" sz="1600" b="1" i="1" dirty="0">
                <a:latin typeface="+mn-lt"/>
              </a:rPr>
              <a:t>return views when Copy-on-Write is enabled</a:t>
            </a:r>
            <a:r>
              <a:rPr lang="en-US" sz="1600" dirty="0">
                <a:latin typeface="+mn-lt"/>
              </a:rPr>
              <a:t>, which provides significant performance improvement compared to the regular execution</a:t>
            </a:r>
          </a:p>
        </p:txBody>
      </p:sp>
      <p:pic>
        <p:nvPicPr>
          <p:cNvPr id="5" name="Picture 4" descr="A close up of a text&#10;&#10;Description automatically generated">
            <a:extLst>
              <a:ext uri="{FF2B5EF4-FFF2-40B4-BE49-F238E27FC236}">
                <a16:creationId xmlns:a16="http://schemas.microsoft.com/office/drawing/2014/main" id="{2D0F49DB-DC40-27CB-761D-E270ADE057E1}"/>
              </a:ext>
            </a:extLst>
          </p:cNvPr>
          <p:cNvPicPr>
            <a:picLocks noChangeAspect="1"/>
          </p:cNvPicPr>
          <p:nvPr/>
        </p:nvPicPr>
        <p:blipFill>
          <a:blip r:embed="rId3"/>
          <a:stretch>
            <a:fillRect/>
          </a:stretch>
        </p:blipFill>
        <p:spPr>
          <a:xfrm>
            <a:off x="1132202" y="5472113"/>
            <a:ext cx="4419600" cy="647700"/>
          </a:xfrm>
          <a:prstGeom prst="rect">
            <a:avLst/>
          </a:prstGeom>
        </p:spPr>
      </p:pic>
      <p:pic>
        <p:nvPicPr>
          <p:cNvPr id="7" name="Picture 6" descr="A close-up of a computer code&#10;&#10;Description automatically generated">
            <a:extLst>
              <a:ext uri="{FF2B5EF4-FFF2-40B4-BE49-F238E27FC236}">
                <a16:creationId xmlns:a16="http://schemas.microsoft.com/office/drawing/2014/main" id="{1BF2FD94-C043-86A8-9ED2-2DDEF9C0BF23}"/>
              </a:ext>
            </a:extLst>
          </p:cNvPr>
          <p:cNvPicPr>
            <a:picLocks noChangeAspect="1"/>
          </p:cNvPicPr>
          <p:nvPr/>
        </p:nvPicPr>
        <p:blipFill>
          <a:blip r:embed="rId4"/>
          <a:stretch>
            <a:fillRect/>
          </a:stretch>
        </p:blipFill>
        <p:spPr>
          <a:xfrm>
            <a:off x="6450605" y="5472113"/>
            <a:ext cx="4696366" cy="898621"/>
          </a:xfrm>
          <a:prstGeom prst="rect">
            <a:avLst/>
          </a:prstGeom>
        </p:spPr>
      </p:pic>
      <p:pic>
        <p:nvPicPr>
          <p:cNvPr id="4" name="Picture 3" descr="A white lines in a shape of a bear&#10;&#10;Description automatically generated">
            <a:extLst>
              <a:ext uri="{FF2B5EF4-FFF2-40B4-BE49-F238E27FC236}">
                <a16:creationId xmlns:a16="http://schemas.microsoft.com/office/drawing/2014/main" id="{229744A2-9D6D-F0AA-10CA-1A0A697BF1DC}"/>
              </a:ext>
            </a:extLst>
          </p:cNvPr>
          <p:cNvPicPr>
            <a:picLocks noChangeAspect="1"/>
          </p:cNvPicPr>
          <p:nvPr/>
        </p:nvPicPr>
        <p:blipFill>
          <a:blip r:embed="rId5"/>
          <a:stretch>
            <a:fillRect/>
          </a:stretch>
        </p:blipFill>
        <p:spPr>
          <a:xfrm>
            <a:off x="11463025" y="6370734"/>
            <a:ext cx="582749" cy="371754"/>
          </a:xfrm>
          <a:prstGeom prst="rect">
            <a:avLst/>
          </a:prstGeom>
        </p:spPr>
      </p:pic>
    </p:spTree>
    <p:extLst>
      <p:ext uri="{BB962C8B-B14F-4D97-AF65-F5344CB8AC3E}">
        <p14:creationId xmlns:p14="http://schemas.microsoft.com/office/powerpoint/2010/main" val="3194631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BDD0-11D7-6691-BA21-3FEE47752C6C}"/>
              </a:ext>
            </a:extLst>
          </p:cNvPr>
          <p:cNvSpPr>
            <a:spLocks noGrp="1"/>
          </p:cNvSpPr>
          <p:nvPr>
            <p:ph type="title"/>
          </p:nvPr>
        </p:nvSpPr>
        <p:spPr>
          <a:xfrm>
            <a:off x="838200" y="153062"/>
            <a:ext cx="10515600" cy="451304"/>
          </a:xfrm>
        </p:spPr>
        <p:txBody>
          <a:bodyPr>
            <a:noAutofit/>
          </a:bodyPr>
          <a:lstStyle/>
          <a:p>
            <a:pPr algn="ctr"/>
            <a:r>
              <a:rPr lang="en-US" sz="2400" b="1" dirty="0">
                <a:latin typeface="+mj-lt"/>
              </a:rPr>
              <a:t>Pandas 2.0 vs Polars performance comparison</a:t>
            </a:r>
          </a:p>
        </p:txBody>
      </p:sp>
      <p:graphicFrame>
        <p:nvGraphicFramePr>
          <p:cNvPr id="4" name="Content Placeholder 3">
            <a:extLst>
              <a:ext uri="{FF2B5EF4-FFF2-40B4-BE49-F238E27FC236}">
                <a16:creationId xmlns:a16="http://schemas.microsoft.com/office/drawing/2014/main" id="{050DAB6F-7FC2-6628-D6C4-F8D68FBCE4EF}"/>
              </a:ext>
            </a:extLst>
          </p:cNvPr>
          <p:cNvGraphicFramePr>
            <a:graphicFrameLocks noGrp="1"/>
          </p:cNvGraphicFramePr>
          <p:nvPr>
            <p:ph idx="1"/>
            <p:extLst>
              <p:ext uri="{D42A27DB-BD31-4B8C-83A1-F6EECF244321}">
                <p14:modId xmlns:p14="http://schemas.microsoft.com/office/powerpoint/2010/main" val="344282159"/>
              </p:ext>
            </p:extLst>
          </p:nvPr>
        </p:nvGraphicFramePr>
        <p:xfrm>
          <a:off x="838200" y="1136569"/>
          <a:ext cx="10668000" cy="5246124"/>
        </p:xfrm>
        <a:graphic>
          <a:graphicData uri="http://schemas.openxmlformats.org/drawingml/2006/table">
            <a:tbl>
              <a:tblPr/>
              <a:tblGrid>
                <a:gridCol w="2133600">
                  <a:extLst>
                    <a:ext uri="{9D8B030D-6E8A-4147-A177-3AD203B41FA5}">
                      <a16:colId xmlns:a16="http://schemas.microsoft.com/office/drawing/2014/main" val="2565991559"/>
                    </a:ext>
                  </a:extLst>
                </a:gridCol>
                <a:gridCol w="2133600">
                  <a:extLst>
                    <a:ext uri="{9D8B030D-6E8A-4147-A177-3AD203B41FA5}">
                      <a16:colId xmlns:a16="http://schemas.microsoft.com/office/drawing/2014/main" val="2212359801"/>
                    </a:ext>
                  </a:extLst>
                </a:gridCol>
                <a:gridCol w="2133600">
                  <a:extLst>
                    <a:ext uri="{9D8B030D-6E8A-4147-A177-3AD203B41FA5}">
                      <a16:colId xmlns:a16="http://schemas.microsoft.com/office/drawing/2014/main" val="3783438440"/>
                    </a:ext>
                  </a:extLst>
                </a:gridCol>
                <a:gridCol w="2133600">
                  <a:extLst>
                    <a:ext uri="{9D8B030D-6E8A-4147-A177-3AD203B41FA5}">
                      <a16:colId xmlns:a16="http://schemas.microsoft.com/office/drawing/2014/main" val="1283991758"/>
                    </a:ext>
                  </a:extLst>
                </a:gridCol>
                <a:gridCol w="2133600">
                  <a:extLst>
                    <a:ext uri="{9D8B030D-6E8A-4147-A177-3AD203B41FA5}">
                      <a16:colId xmlns:a16="http://schemas.microsoft.com/office/drawing/2014/main" val="3851332724"/>
                    </a:ext>
                  </a:extLst>
                </a:gridCol>
              </a:tblGrid>
              <a:tr h="294471">
                <a:tc>
                  <a:txBody>
                    <a:bodyPr/>
                    <a:lstStyle/>
                    <a:p>
                      <a:pPr algn="ctr" rtl="0"/>
                      <a:r>
                        <a:rPr lang="en-US" sz="1400" b="1" dirty="0">
                          <a:effectLst/>
                        </a:rPr>
                        <a:t>Test</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a:r>
                        <a:rPr lang="en-US" sz="1400" b="1" dirty="0">
                          <a:effectLst/>
                        </a:rPr>
                        <a:t>Pandas 2.0</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a:r>
                        <a:rPr lang="en-US" sz="1400" b="1" dirty="0">
                          <a:effectLst/>
                        </a:rPr>
                        <a:t>Polars</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a:r>
                        <a:rPr lang="en-US" sz="1400" b="1" dirty="0">
                          <a:effectLst/>
                        </a:rPr>
                        <a:t>Winner</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rtl="0"/>
                      <a:r>
                        <a:rPr lang="en-US" sz="1400" b="1" dirty="0">
                          <a:effectLst/>
                        </a:rPr>
                        <a:t>Syntax Similarity</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97750522"/>
                  </a:ext>
                </a:extLst>
              </a:tr>
              <a:tr h="911658">
                <a:tc>
                  <a:txBody>
                    <a:bodyPr/>
                    <a:lstStyle/>
                    <a:p>
                      <a:pPr rtl="0"/>
                      <a:r>
                        <a:rPr lang="en-US" sz="1400" dirty="0">
                          <a:effectLst/>
                        </a:rPr>
                        <a:t>Import Test</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dirty="0">
                          <a:effectLst/>
                        </a:rPr>
                        <a:t>Reading all rows and then filtering unwanted rows using .query() method</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dirty="0">
                          <a:effectLst/>
                        </a:rPr>
                        <a:t>Directly reads only the rows of interest using filter() method</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Polars (better performance)</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Similar, but with differences due to underlying implementation (.query() vs filter())</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4619296"/>
                  </a:ext>
                </a:extLst>
              </a:tr>
              <a:tr h="911658">
                <a:tc>
                  <a:txBody>
                    <a:bodyPr/>
                    <a:lstStyle/>
                    <a:p>
                      <a:pPr rtl="0"/>
                      <a:r>
                        <a:rPr lang="en-US" sz="1400">
                          <a:effectLst/>
                        </a:rPr>
                        <a:t>Group By Test</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Uses .groupby() for aggregating operations such as mean and median of sales by office and month</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dirty="0">
                          <a:effectLst/>
                        </a:rPr>
                        <a:t>Same as pandas, but with better performance</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dirty="0">
                          <a:effectLst/>
                        </a:rPr>
                        <a:t>Polars (better performance)</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Similar</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80143918"/>
                  </a:ext>
                </a:extLst>
              </a:tr>
              <a:tr h="911658">
                <a:tc>
                  <a:txBody>
                    <a:bodyPr/>
                    <a:lstStyle/>
                    <a:p>
                      <a:pPr rtl="0"/>
                      <a:r>
                        <a:rPr lang="en-US" sz="1400">
                          <a:effectLst/>
                        </a:rPr>
                        <a:t>Rolling Statistics Test</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Uses rolling() method combined with other methods, such as mean(), for rolling mean calculations</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dirty="0">
                          <a:effectLst/>
                        </a:rPr>
                        <a:t>Uses </a:t>
                      </a:r>
                      <a:r>
                        <a:rPr lang="en-US" sz="1400" dirty="0" err="1">
                          <a:effectLst/>
                        </a:rPr>
                        <a:t>rolling_mean</a:t>
                      </a:r>
                      <a:r>
                        <a:rPr lang="en-US" sz="1400" dirty="0">
                          <a:effectLst/>
                        </a:rPr>
                        <a:t>() method for rolling mean calculations</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dirty="0">
                          <a:effectLst/>
                        </a:rPr>
                        <a:t>Polars (better performance)</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Similar, but with slight differences (.rolling().mean() vs rolling_mean())</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6511553"/>
                  </a:ext>
                </a:extLst>
              </a:tr>
              <a:tr h="705929">
                <a:tc>
                  <a:txBody>
                    <a:bodyPr/>
                    <a:lstStyle/>
                    <a:p>
                      <a:pPr rtl="0"/>
                      <a:r>
                        <a:rPr lang="en-US" sz="1400">
                          <a:effectLst/>
                        </a:rPr>
                        <a:t>Sampling Test</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Uses numpy for bootstrap sampling operations</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Uses built-in sample() method for bootstrap sampling operations</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Polars (nearly x5 times faster)</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dirty="0">
                          <a:effectLst/>
                        </a:rPr>
                        <a:t>Different, pandas relies on </a:t>
                      </a:r>
                      <a:r>
                        <a:rPr lang="en-US" sz="1400" dirty="0" err="1">
                          <a:effectLst/>
                        </a:rPr>
                        <a:t>numpy</a:t>
                      </a:r>
                      <a:r>
                        <a:rPr lang="en-US" sz="1400" dirty="0">
                          <a:effectLst/>
                        </a:rPr>
                        <a:t> while polars has built-in methods</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58689591"/>
                  </a:ext>
                </a:extLst>
              </a:tr>
              <a:tr h="1323116">
                <a:tc>
                  <a:txBody>
                    <a:bodyPr/>
                    <a:lstStyle/>
                    <a:p>
                      <a:pPr rtl="0"/>
                      <a:r>
                        <a:rPr lang="en-US" sz="1400" dirty="0">
                          <a:effectLst/>
                        </a:rPr>
                        <a:t>Compound Manipulations Test</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Performs join operation with another dataset and then sorts and selects data</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Performs same tasks but more efficiently</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a:effectLst/>
                        </a:rPr>
                        <a:t>Polars (significantly faster)</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rtl="0"/>
                      <a:r>
                        <a:rPr lang="en-US" sz="1400" dirty="0">
                          <a:effectLst/>
                        </a:rPr>
                        <a:t>Similar, but with slight differences (merge().query().</a:t>
                      </a:r>
                      <a:r>
                        <a:rPr lang="en-US" sz="1400" dirty="0" err="1">
                          <a:effectLst/>
                        </a:rPr>
                        <a:t>sort_values</a:t>
                      </a:r>
                      <a:r>
                        <a:rPr lang="en-US" sz="1400" dirty="0">
                          <a:effectLst/>
                        </a:rPr>
                        <a:t>().head() vs join().filter().sort().head().select())</a:t>
                      </a:r>
                    </a:p>
                  </a:txBody>
                  <a:tcPr marL="36813" marR="36813" marT="46017" marB="460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45046427"/>
                  </a:ext>
                </a:extLst>
              </a:tr>
            </a:tbl>
          </a:graphicData>
        </a:graphic>
      </p:graphicFrame>
      <p:sp>
        <p:nvSpPr>
          <p:cNvPr id="5" name="Footer Placeholder 4">
            <a:extLst>
              <a:ext uri="{FF2B5EF4-FFF2-40B4-BE49-F238E27FC236}">
                <a16:creationId xmlns:a16="http://schemas.microsoft.com/office/drawing/2014/main" id="{E5C397B7-181E-63F7-B593-60AFA4E1926F}"/>
              </a:ext>
            </a:extLst>
          </p:cNvPr>
          <p:cNvSpPr>
            <a:spLocks noGrp="1"/>
          </p:cNvSpPr>
          <p:nvPr>
            <p:ph type="ftr" sz="quarter" idx="4294967295"/>
          </p:nvPr>
        </p:nvSpPr>
        <p:spPr>
          <a:xfrm>
            <a:off x="7631113" y="6492875"/>
            <a:ext cx="4560887" cy="365125"/>
          </a:xfrm>
        </p:spPr>
        <p:txBody>
          <a:bodyPr/>
          <a:lstStyle/>
          <a:p>
            <a:r>
              <a:rPr lang="en-US" sz="800" dirty="0"/>
              <a:t>https://</a:t>
            </a:r>
            <a:r>
              <a:rPr lang="en-US" sz="800" dirty="0" err="1"/>
              <a:t>www.datacamp.com</a:t>
            </a:r>
            <a:r>
              <a:rPr lang="en-US" sz="800" dirty="0"/>
              <a:t>/tutorial/high-performance-data-manipulation-in-python-pandas2-vs-polars</a:t>
            </a:r>
          </a:p>
        </p:txBody>
      </p:sp>
    </p:spTree>
    <p:extLst>
      <p:ext uri="{BB962C8B-B14F-4D97-AF65-F5344CB8AC3E}">
        <p14:creationId xmlns:p14="http://schemas.microsoft.com/office/powerpoint/2010/main" val="3405683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BDD0-11D7-6691-BA21-3FEE47752C6C}"/>
              </a:ext>
            </a:extLst>
          </p:cNvPr>
          <p:cNvSpPr>
            <a:spLocks noGrp="1"/>
          </p:cNvSpPr>
          <p:nvPr>
            <p:ph type="title"/>
          </p:nvPr>
        </p:nvSpPr>
        <p:spPr>
          <a:xfrm>
            <a:off x="838200" y="137160"/>
            <a:ext cx="10515600" cy="766992"/>
          </a:xfrm>
        </p:spPr>
        <p:txBody>
          <a:bodyPr>
            <a:normAutofit/>
          </a:bodyPr>
          <a:lstStyle/>
          <a:p>
            <a:pPr algn="ctr"/>
            <a:r>
              <a:rPr lang="en-US" sz="2800" b="1" dirty="0">
                <a:latin typeface="+mj-lt"/>
              </a:rPr>
              <a:t>What’s new in Pandas 2.2</a:t>
            </a:r>
          </a:p>
        </p:txBody>
      </p:sp>
      <p:sp>
        <p:nvSpPr>
          <p:cNvPr id="3" name="Content Placeholder 2">
            <a:extLst>
              <a:ext uri="{FF2B5EF4-FFF2-40B4-BE49-F238E27FC236}">
                <a16:creationId xmlns:a16="http://schemas.microsoft.com/office/drawing/2014/main" id="{15AA2CB2-5484-50C3-3A50-19EC27F6E905}"/>
              </a:ext>
            </a:extLst>
          </p:cNvPr>
          <p:cNvSpPr>
            <a:spLocks noGrp="1"/>
          </p:cNvSpPr>
          <p:nvPr>
            <p:ph idx="1"/>
          </p:nvPr>
        </p:nvSpPr>
        <p:spPr>
          <a:xfrm>
            <a:off x="514567" y="1230085"/>
            <a:ext cx="10515600" cy="4838020"/>
          </a:xfrm>
        </p:spPr>
        <p:txBody>
          <a:bodyPr/>
          <a:lstStyle/>
          <a:p>
            <a:pPr>
              <a:lnSpc>
                <a:spcPct val="200000"/>
              </a:lnSpc>
            </a:pPr>
            <a:r>
              <a:rPr lang="en-US" sz="1800" dirty="0">
                <a:latin typeface="+mn-lt"/>
              </a:rPr>
              <a:t>Pandas 2.2.0 released on Jan 19,2024</a:t>
            </a:r>
          </a:p>
          <a:p>
            <a:pPr>
              <a:lnSpc>
                <a:spcPct val="200000"/>
              </a:lnSpc>
            </a:pPr>
            <a:r>
              <a:rPr lang="en-US" sz="1800" b="1" u="sng" dirty="0">
                <a:latin typeface="+mn-lt"/>
              </a:rPr>
              <a:t>Improved </a:t>
            </a:r>
            <a:r>
              <a:rPr lang="en-US" sz="1800" b="1" u="sng" dirty="0" err="1">
                <a:latin typeface="+mn-lt"/>
              </a:rPr>
              <a:t>PyArrow</a:t>
            </a:r>
            <a:r>
              <a:rPr lang="en-US" sz="1800" b="1" u="sng" dirty="0">
                <a:latin typeface="+mn-lt"/>
              </a:rPr>
              <a:t> Support:</a:t>
            </a:r>
          </a:p>
          <a:p>
            <a:pPr lvl="1">
              <a:lnSpc>
                <a:spcPct val="200000"/>
              </a:lnSpc>
            </a:pPr>
            <a:r>
              <a:rPr lang="en-US" sz="1800" dirty="0">
                <a:latin typeface="+mn-lt"/>
              </a:rPr>
              <a:t>Lists &amp; structs were NumPy object </a:t>
            </a:r>
            <a:r>
              <a:rPr lang="en-US" sz="1800" dirty="0" err="1">
                <a:latin typeface="+mn-lt"/>
              </a:rPr>
              <a:t>dtype</a:t>
            </a:r>
            <a:r>
              <a:rPr lang="en-US" sz="1800" dirty="0">
                <a:latin typeface="+mn-lt"/>
              </a:rPr>
              <a:t> before</a:t>
            </a:r>
          </a:p>
          <a:p>
            <a:pPr lvl="1">
              <a:lnSpc>
                <a:spcPct val="200000"/>
              </a:lnSpc>
            </a:pPr>
            <a:r>
              <a:rPr lang="en-US" sz="1800" dirty="0">
                <a:latin typeface="+mn-lt"/>
              </a:rPr>
              <a:t>Now Arrow type backend provides much easier way for lists &amp; structs</a:t>
            </a:r>
          </a:p>
          <a:p>
            <a:pPr lvl="1">
              <a:lnSpc>
                <a:spcPct val="200000"/>
              </a:lnSpc>
            </a:pPr>
            <a:r>
              <a:rPr lang="en-US" sz="1800" b="0" i="0" dirty="0">
                <a:solidFill>
                  <a:srgbClr val="242424"/>
                </a:solidFill>
                <a:effectLst/>
                <a:latin typeface="+mn-lt"/>
              </a:rPr>
              <a:t>This is a series that contains a dictionary in every row. </a:t>
            </a:r>
          </a:p>
          <a:p>
            <a:pPr marL="457200" lvl="1" indent="0">
              <a:lnSpc>
                <a:spcPct val="200000"/>
              </a:lnSpc>
              <a:buNone/>
            </a:pPr>
            <a:r>
              <a:rPr lang="en-US" sz="1800" dirty="0">
                <a:solidFill>
                  <a:srgbClr val="242424"/>
                </a:solidFill>
                <a:latin typeface="+mn-lt"/>
              </a:rPr>
              <a:t>    </a:t>
            </a:r>
            <a:r>
              <a:rPr lang="en-US" sz="1800" b="0" i="0" dirty="0">
                <a:solidFill>
                  <a:srgbClr val="242424"/>
                </a:solidFill>
                <a:effectLst/>
                <a:latin typeface="+mn-lt"/>
              </a:rPr>
              <a:t>Previously, this was only possible with </a:t>
            </a:r>
            <a:r>
              <a:rPr lang="en-US" sz="1800" b="0" i="0" dirty="0" err="1">
                <a:solidFill>
                  <a:srgbClr val="242424"/>
                </a:solidFill>
                <a:effectLst/>
                <a:latin typeface="+mn-lt"/>
              </a:rPr>
              <a:t>numpy</a:t>
            </a:r>
            <a:r>
              <a:rPr lang="en-US" sz="1800" b="0" i="0" dirty="0">
                <a:solidFill>
                  <a:srgbClr val="242424"/>
                </a:solidFill>
                <a:effectLst/>
                <a:latin typeface="+mn-lt"/>
              </a:rPr>
              <a:t> object </a:t>
            </a:r>
            <a:r>
              <a:rPr lang="en-US" sz="1800" b="0" i="0" dirty="0" err="1">
                <a:solidFill>
                  <a:srgbClr val="242424"/>
                </a:solidFill>
                <a:effectLst/>
                <a:latin typeface="+mn-lt"/>
              </a:rPr>
              <a:t>dtype</a:t>
            </a:r>
            <a:r>
              <a:rPr lang="en-US" sz="1800" b="0" i="0" dirty="0">
                <a:solidFill>
                  <a:srgbClr val="242424"/>
                </a:solidFill>
                <a:effectLst/>
                <a:latin typeface="+mn-lt"/>
              </a:rPr>
              <a:t> and </a:t>
            </a:r>
          </a:p>
          <a:p>
            <a:pPr marL="457200" lvl="1" indent="0">
              <a:lnSpc>
                <a:spcPct val="200000"/>
              </a:lnSpc>
              <a:buNone/>
            </a:pPr>
            <a:r>
              <a:rPr lang="en-US" sz="1800" dirty="0">
                <a:solidFill>
                  <a:srgbClr val="242424"/>
                </a:solidFill>
                <a:latin typeface="+mn-lt"/>
              </a:rPr>
              <a:t>    </a:t>
            </a:r>
            <a:r>
              <a:rPr lang="en-US" sz="1800" b="0" i="0" dirty="0">
                <a:solidFill>
                  <a:srgbClr val="242424"/>
                </a:solidFill>
                <a:effectLst/>
                <a:latin typeface="+mn-lt"/>
              </a:rPr>
              <a:t>accessing elements from these rows required iterating over them.</a:t>
            </a:r>
            <a:endParaRPr lang="en-US" sz="1800" dirty="0">
              <a:latin typeface="+mn-lt"/>
            </a:endParaRPr>
          </a:p>
          <a:p>
            <a:endParaRPr lang="en-US" dirty="0"/>
          </a:p>
        </p:txBody>
      </p:sp>
      <p:pic>
        <p:nvPicPr>
          <p:cNvPr id="5" name="Picture 4" descr="A screen shot of a computer code&#10;&#10;Description automatically generated">
            <a:extLst>
              <a:ext uri="{FF2B5EF4-FFF2-40B4-BE49-F238E27FC236}">
                <a16:creationId xmlns:a16="http://schemas.microsoft.com/office/drawing/2014/main" id="{B4FC7F0E-6E06-988D-F262-5F85DADDA341}"/>
              </a:ext>
            </a:extLst>
          </p:cNvPr>
          <p:cNvPicPr>
            <a:picLocks noChangeAspect="1"/>
          </p:cNvPicPr>
          <p:nvPr/>
        </p:nvPicPr>
        <p:blipFill>
          <a:blip r:embed="rId2"/>
          <a:stretch>
            <a:fillRect/>
          </a:stretch>
        </p:blipFill>
        <p:spPr>
          <a:xfrm>
            <a:off x="7429499" y="3659792"/>
            <a:ext cx="4653643" cy="3155840"/>
          </a:xfrm>
          <a:prstGeom prst="rect">
            <a:avLst/>
          </a:prstGeom>
        </p:spPr>
      </p:pic>
      <p:pic>
        <p:nvPicPr>
          <p:cNvPr id="4" name="Picture 10" descr="How to Slice a DataFrame in Pandas - ActiveState">
            <a:extLst>
              <a:ext uri="{FF2B5EF4-FFF2-40B4-BE49-F238E27FC236}">
                <a16:creationId xmlns:a16="http://schemas.microsoft.com/office/drawing/2014/main" id="{E3D50D18-255C-5BBF-2F37-D74CA5602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828" y="1230084"/>
            <a:ext cx="3936246" cy="196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40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ADB8-A9B3-8771-5650-D0AE22D4E8A5}"/>
              </a:ext>
            </a:extLst>
          </p:cNvPr>
          <p:cNvSpPr>
            <a:spLocks noGrp="1"/>
          </p:cNvSpPr>
          <p:nvPr>
            <p:ph type="title"/>
          </p:nvPr>
        </p:nvSpPr>
        <p:spPr>
          <a:xfrm>
            <a:off x="838200" y="134680"/>
            <a:ext cx="10515600" cy="832304"/>
          </a:xfrm>
        </p:spPr>
        <p:txBody>
          <a:bodyPr>
            <a:normAutofit/>
          </a:bodyPr>
          <a:lstStyle/>
          <a:p>
            <a:pPr algn="ctr"/>
            <a:r>
              <a:rPr lang="en-US" sz="2800" b="1" dirty="0">
                <a:latin typeface="+mj-lt"/>
              </a:rPr>
              <a:t>What’s new in Pandas 2.2</a:t>
            </a:r>
          </a:p>
        </p:txBody>
      </p:sp>
      <p:sp>
        <p:nvSpPr>
          <p:cNvPr id="3" name="Content Placeholder 2">
            <a:extLst>
              <a:ext uri="{FF2B5EF4-FFF2-40B4-BE49-F238E27FC236}">
                <a16:creationId xmlns:a16="http://schemas.microsoft.com/office/drawing/2014/main" id="{3C67EE8E-074F-2DA6-F7BE-6E80BBD073BB}"/>
              </a:ext>
            </a:extLst>
          </p:cNvPr>
          <p:cNvSpPr>
            <a:spLocks noGrp="1"/>
          </p:cNvSpPr>
          <p:nvPr>
            <p:ph idx="1"/>
          </p:nvPr>
        </p:nvSpPr>
        <p:spPr>
          <a:xfrm>
            <a:off x="838200" y="1404257"/>
            <a:ext cx="10515600" cy="4772706"/>
          </a:xfrm>
        </p:spPr>
        <p:txBody>
          <a:bodyPr/>
          <a:lstStyle/>
          <a:p>
            <a:pPr>
              <a:lnSpc>
                <a:spcPct val="150000"/>
              </a:lnSpc>
            </a:pPr>
            <a:r>
              <a:rPr lang="en-US" sz="2000" b="0" i="0" dirty="0">
                <a:solidFill>
                  <a:srgbClr val="242424"/>
                </a:solidFill>
                <a:effectLst/>
                <a:latin typeface="+mn-lt"/>
              </a:rPr>
              <a:t>The </a:t>
            </a:r>
            <a:r>
              <a:rPr lang="en-US" sz="2000" b="1" i="1" dirty="0">
                <a:latin typeface="+mn-lt"/>
              </a:rPr>
              <a:t>struct</a:t>
            </a:r>
            <a:r>
              <a:rPr lang="en-US" sz="2000" b="0" i="0" dirty="0">
                <a:solidFill>
                  <a:srgbClr val="242424"/>
                </a:solidFill>
                <a:effectLst/>
                <a:latin typeface="+mn-lt"/>
              </a:rPr>
              <a:t> accessor now enables direct access to certain attributes:</a:t>
            </a:r>
          </a:p>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B177BFD4-B101-077B-6F74-7523C9B29057}"/>
              </a:ext>
            </a:extLst>
          </p:cNvPr>
          <p:cNvPicPr>
            <a:picLocks noChangeAspect="1"/>
          </p:cNvPicPr>
          <p:nvPr/>
        </p:nvPicPr>
        <p:blipFill>
          <a:blip r:embed="rId2"/>
          <a:stretch>
            <a:fillRect/>
          </a:stretch>
        </p:blipFill>
        <p:spPr>
          <a:xfrm>
            <a:off x="6272291" y="2144486"/>
            <a:ext cx="5658380" cy="3233057"/>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B9F2FA30-183D-E3A7-FF97-002FE7064AE6}"/>
              </a:ext>
            </a:extLst>
          </p:cNvPr>
          <p:cNvPicPr>
            <a:picLocks noChangeAspect="1"/>
          </p:cNvPicPr>
          <p:nvPr/>
        </p:nvPicPr>
        <p:blipFill>
          <a:blip r:embed="rId3"/>
          <a:stretch>
            <a:fillRect/>
          </a:stretch>
        </p:blipFill>
        <p:spPr>
          <a:xfrm>
            <a:off x="467384" y="2144486"/>
            <a:ext cx="5628615" cy="4032478"/>
          </a:xfrm>
          <a:prstGeom prst="rect">
            <a:avLst/>
          </a:prstGeom>
        </p:spPr>
      </p:pic>
      <p:pic>
        <p:nvPicPr>
          <p:cNvPr id="4" name="Picture 3" descr="A white lines in a shape of a bear&#10;&#10;Description automatically generated">
            <a:extLst>
              <a:ext uri="{FF2B5EF4-FFF2-40B4-BE49-F238E27FC236}">
                <a16:creationId xmlns:a16="http://schemas.microsoft.com/office/drawing/2014/main" id="{916CBCCF-44A2-F2A6-879B-F8D739E5D5F3}"/>
              </a:ext>
            </a:extLst>
          </p:cNvPr>
          <p:cNvPicPr>
            <a:picLocks noChangeAspect="1"/>
          </p:cNvPicPr>
          <p:nvPr/>
        </p:nvPicPr>
        <p:blipFill>
          <a:blip r:embed="rId4"/>
          <a:stretch>
            <a:fillRect/>
          </a:stretch>
        </p:blipFill>
        <p:spPr>
          <a:xfrm>
            <a:off x="10680628" y="5925878"/>
            <a:ext cx="1250043" cy="797442"/>
          </a:xfrm>
          <a:prstGeom prst="rect">
            <a:avLst/>
          </a:prstGeom>
        </p:spPr>
      </p:pic>
    </p:spTree>
    <p:extLst>
      <p:ext uri="{BB962C8B-B14F-4D97-AF65-F5344CB8AC3E}">
        <p14:creationId xmlns:p14="http://schemas.microsoft.com/office/powerpoint/2010/main" val="4061153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A7D73-742A-43CE-AFC0-D1F95CD1C761}"/>
              </a:ext>
            </a:extLst>
          </p:cNvPr>
          <p:cNvSpPr>
            <a:spLocks noGrp="1"/>
          </p:cNvSpPr>
          <p:nvPr>
            <p:ph type="title"/>
          </p:nvPr>
        </p:nvSpPr>
        <p:spPr>
          <a:xfrm>
            <a:off x="758190" y="120225"/>
            <a:ext cx="10515600" cy="440418"/>
          </a:xfrm>
        </p:spPr>
        <p:txBody>
          <a:bodyPr>
            <a:noAutofit/>
          </a:bodyPr>
          <a:lstStyle/>
          <a:p>
            <a:pPr algn="ctr"/>
            <a:r>
              <a:rPr lang="en-US" sz="2800" b="1" dirty="0">
                <a:latin typeface="+mj-lt"/>
              </a:rPr>
              <a:t>What’s new in Pandas 2.2</a:t>
            </a:r>
          </a:p>
        </p:txBody>
      </p:sp>
      <p:sp>
        <p:nvSpPr>
          <p:cNvPr id="3" name="Content Placeholder 2">
            <a:extLst>
              <a:ext uri="{FF2B5EF4-FFF2-40B4-BE49-F238E27FC236}">
                <a16:creationId xmlns:a16="http://schemas.microsoft.com/office/drawing/2014/main" id="{46F0C4BC-724F-EF34-A6AB-410C78F1F522}"/>
              </a:ext>
            </a:extLst>
          </p:cNvPr>
          <p:cNvSpPr>
            <a:spLocks noGrp="1"/>
          </p:cNvSpPr>
          <p:nvPr>
            <p:ph idx="1"/>
          </p:nvPr>
        </p:nvSpPr>
        <p:spPr>
          <a:xfrm>
            <a:off x="758190" y="1114253"/>
            <a:ext cx="10054590" cy="4862853"/>
          </a:xfrm>
        </p:spPr>
        <p:txBody>
          <a:bodyPr>
            <a:normAutofit fontScale="92500" lnSpcReduction="10000"/>
          </a:bodyPr>
          <a:lstStyle/>
          <a:p>
            <a:pPr algn="just">
              <a:lnSpc>
                <a:spcPct val="200000"/>
              </a:lnSpc>
            </a:pPr>
            <a:r>
              <a:rPr lang="en-US" sz="1600" b="1" u="sng" dirty="0">
                <a:latin typeface="+mn-lt"/>
              </a:rPr>
              <a:t>Integrating the Apache ADBC Driver:</a:t>
            </a:r>
          </a:p>
          <a:p>
            <a:pPr lvl="1" algn="just">
              <a:lnSpc>
                <a:spcPct val="200000"/>
              </a:lnSpc>
            </a:pPr>
            <a:r>
              <a:rPr lang="en-US" sz="1600" dirty="0">
                <a:latin typeface="+mn-lt"/>
              </a:rPr>
              <a:t>Pandas used </a:t>
            </a:r>
            <a:r>
              <a:rPr lang="en-US" sz="1600" dirty="0" err="1">
                <a:latin typeface="+mn-lt"/>
              </a:rPr>
              <a:t>sqlalchemy</a:t>
            </a:r>
            <a:r>
              <a:rPr lang="en-US" sz="1600" dirty="0">
                <a:latin typeface="+mn-lt"/>
              </a:rPr>
              <a:t> to read data from </a:t>
            </a:r>
            <a:r>
              <a:rPr lang="en-US" sz="1600" dirty="0" err="1">
                <a:latin typeface="+mn-lt"/>
              </a:rPr>
              <a:t>sql</a:t>
            </a:r>
            <a:r>
              <a:rPr lang="en-US" sz="1600" dirty="0">
                <a:latin typeface="+mn-lt"/>
              </a:rPr>
              <a:t> database but was very slow</a:t>
            </a:r>
          </a:p>
          <a:p>
            <a:pPr lvl="1" algn="just">
              <a:lnSpc>
                <a:spcPct val="200000"/>
              </a:lnSpc>
            </a:pPr>
            <a:r>
              <a:rPr lang="en-US" sz="1600" dirty="0">
                <a:latin typeface="+mn-lt"/>
              </a:rPr>
              <a:t>Alchemy reads data row-wise while pandas has columnar layout </a:t>
            </a:r>
            <a:r>
              <a:rPr lang="en-US" sz="1600" b="0" i="0" dirty="0">
                <a:solidFill>
                  <a:srgbClr val="242424"/>
                </a:solidFill>
                <a:effectLst/>
                <a:latin typeface="+mn-lt"/>
              </a:rPr>
              <a:t>which makes reading &amp; moving data into a </a:t>
            </a:r>
            <a:r>
              <a:rPr lang="en-US" sz="1600" dirty="0" err="1">
                <a:solidFill>
                  <a:srgbClr val="242424"/>
                </a:solidFill>
                <a:latin typeface="+mn-lt"/>
              </a:rPr>
              <a:t>d</a:t>
            </a:r>
            <a:r>
              <a:rPr lang="en-US" sz="1600" b="0" i="0" dirty="0" err="1">
                <a:solidFill>
                  <a:srgbClr val="242424"/>
                </a:solidFill>
                <a:effectLst/>
                <a:latin typeface="+mn-lt"/>
              </a:rPr>
              <a:t>ataframe</a:t>
            </a:r>
            <a:r>
              <a:rPr lang="en-US" sz="1600" b="0" i="0" dirty="0">
                <a:solidFill>
                  <a:srgbClr val="242424"/>
                </a:solidFill>
                <a:effectLst/>
                <a:latin typeface="+mn-lt"/>
              </a:rPr>
              <a:t> slower than necessary</a:t>
            </a:r>
          </a:p>
          <a:p>
            <a:pPr lvl="1" algn="just">
              <a:lnSpc>
                <a:spcPct val="200000"/>
              </a:lnSpc>
            </a:pPr>
            <a:r>
              <a:rPr lang="en-US" sz="1600" b="0" i="0" dirty="0">
                <a:solidFill>
                  <a:srgbClr val="242424"/>
                </a:solidFill>
                <a:effectLst/>
                <a:latin typeface="+mn-lt"/>
              </a:rPr>
              <a:t>The </a:t>
            </a:r>
            <a:r>
              <a:rPr lang="en-US" sz="1600" dirty="0">
                <a:solidFill>
                  <a:srgbClr val="242424"/>
                </a:solidFill>
                <a:latin typeface="+mn-lt"/>
              </a:rPr>
              <a:t>ADBC driver</a:t>
            </a:r>
            <a:r>
              <a:rPr lang="en-US" sz="1600" b="0" i="0" dirty="0">
                <a:solidFill>
                  <a:srgbClr val="242424"/>
                </a:solidFill>
                <a:effectLst/>
                <a:latin typeface="+mn-lt"/>
              </a:rPr>
              <a:t> from the Apache Arrow project enables users to read data in a columnar layout, which brings huge performance improvements</a:t>
            </a:r>
          </a:p>
          <a:p>
            <a:pPr lvl="1" algn="just">
              <a:lnSpc>
                <a:spcPct val="200000"/>
              </a:lnSpc>
            </a:pPr>
            <a:r>
              <a:rPr lang="en-US" sz="1600" dirty="0">
                <a:solidFill>
                  <a:srgbClr val="242424"/>
                </a:solidFill>
                <a:latin typeface="+mn-lt"/>
              </a:rPr>
              <a:t>The ADBC Driver currently supports </a:t>
            </a:r>
            <a:r>
              <a:rPr lang="en-US" sz="1600" b="1" i="1" dirty="0" err="1">
                <a:solidFill>
                  <a:srgbClr val="242424"/>
                </a:solidFill>
                <a:latin typeface="+mn-lt"/>
              </a:rPr>
              <a:t>postgres</a:t>
            </a:r>
            <a:r>
              <a:rPr lang="en-US" sz="1600" b="1" i="1" dirty="0">
                <a:solidFill>
                  <a:srgbClr val="242424"/>
                </a:solidFill>
                <a:latin typeface="+mn-lt"/>
              </a:rPr>
              <a:t> and </a:t>
            </a:r>
            <a:r>
              <a:rPr lang="en-US" sz="1600" b="1" i="1" dirty="0" err="1">
                <a:solidFill>
                  <a:srgbClr val="242424"/>
                </a:solidFill>
                <a:latin typeface="+mn-lt"/>
              </a:rPr>
              <a:t>sqlite</a:t>
            </a:r>
            <a:r>
              <a:rPr lang="en-US" sz="1600" b="1" i="1" dirty="0">
                <a:solidFill>
                  <a:srgbClr val="242424"/>
                </a:solidFill>
                <a:latin typeface="+mn-lt"/>
              </a:rPr>
              <a:t>.</a:t>
            </a:r>
          </a:p>
          <a:p>
            <a:pPr algn="just">
              <a:lnSpc>
                <a:spcPct val="200000"/>
              </a:lnSpc>
            </a:pPr>
            <a:r>
              <a:rPr lang="en-US" sz="1600" b="1" u="sng" dirty="0" err="1">
                <a:latin typeface="+mn-lt"/>
              </a:rPr>
              <a:t>case_when</a:t>
            </a:r>
            <a:r>
              <a:rPr lang="en-US" sz="1600" b="1" u="sng" dirty="0">
                <a:latin typeface="+mn-lt"/>
              </a:rPr>
              <a:t>:</a:t>
            </a:r>
          </a:p>
          <a:p>
            <a:pPr lvl="1" algn="just">
              <a:lnSpc>
                <a:spcPct val="200000"/>
              </a:lnSpc>
            </a:pPr>
            <a:r>
              <a:rPr lang="en-US" sz="1600" dirty="0">
                <a:solidFill>
                  <a:srgbClr val="242424"/>
                </a:solidFill>
                <a:latin typeface="+mn-lt"/>
              </a:rPr>
              <a:t>Pandas 2.2 adds a new </a:t>
            </a:r>
            <a:r>
              <a:rPr lang="en-US" sz="1600" b="1" i="1" dirty="0" err="1">
                <a:solidFill>
                  <a:srgbClr val="242424"/>
                </a:solidFill>
                <a:latin typeface="+mn-lt"/>
              </a:rPr>
              <a:t>case_when</a:t>
            </a:r>
            <a:r>
              <a:rPr lang="en-US" sz="1600" b="1" i="1" dirty="0">
                <a:solidFill>
                  <a:srgbClr val="242424"/>
                </a:solidFill>
                <a:latin typeface="+mn-lt"/>
              </a:rPr>
              <a:t> </a:t>
            </a:r>
            <a:r>
              <a:rPr lang="en-US" sz="1600" dirty="0">
                <a:solidFill>
                  <a:srgbClr val="242424"/>
                </a:solidFill>
                <a:latin typeface="+mn-lt"/>
              </a:rPr>
              <a:t>method, that is </a:t>
            </a:r>
          </a:p>
          <a:p>
            <a:pPr marL="457200" lvl="1" indent="0" algn="just">
              <a:lnSpc>
                <a:spcPct val="200000"/>
              </a:lnSpc>
              <a:buNone/>
            </a:pPr>
            <a:r>
              <a:rPr lang="en-US" sz="1600" dirty="0">
                <a:solidFill>
                  <a:srgbClr val="242424"/>
                </a:solidFill>
                <a:latin typeface="+mn-lt"/>
              </a:rPr>
              <a:t>    defined on a Series. It operates similarly to what </a:t>
            </a:r>
            <a:r>
              <a:rPr lang="en-US" sz="1600" dirty="0" err="1">
                <a:solidFill>
                  <a:srgbClr val="242424"/>
                </a:solidFill>
                <a:latin typeface="+mn-lt"/>
              </a:rPr>
              <a:t>sql</a:t>
            </a:r>
            <a:r>
              <a:rPr lang="en-US" sz="1600" dirty="0">
                <a:solidFill>
                  <a:srgbClr val="242424"/>
                </a:solidFill>
                <a:latin typeface="+mn-lt"/>
              </a:rPr>
              <a:t> does</a:t>
            </a:r>
          </a:p>
          <a:p>
            <a:endParaRPr lang="en-US" sz="2400" b="1" u="sng" dirty="0"/>
          </a:p>
        </p:txBody>
      </p:sp>
      <p:pic>
        <p:nvPicPr>
          <p:cNvPr id="5" name="Picture 4" descr="A screenshot of a computer code&#10;&#10;Description automatically generated">
            <a:extLst>
              <a:ext uri="{FF2B5EF4-FFF2-40B4-BE49-F238E27FC236}">
                <a16:creationId xmlns:a16="http://schemas.microsoft.com/office/drawing/2014/main" id="{77736606-2BB6-9763-1908-5014CCBD0648}"/>
              </a:ext>
            </a:extLst>
          </p:cNvPr>
          <p:cNvPicPr>
            <a:picLocks noChangeAspect="1"/>
          </p:cNvPicPr>
          <p:nvPr/>
        </p:nvPicPr>
        <p:blipFill>
          <a:blip r:embed="rId2"/>
          <a:stretch>
            <a:fillRect/>
          </a:stretch>
        </p:blipFill>
        <p:spPr>
          <a:xfrm>
            <a:off x="6755130" y="3545680"/>
            <a:ext cx="5349784" cy="2536371"/>
          </a:xfrm>
          <a:prstGeom prst="rect">
            <a:avLst/>
          </a:prstGeom>
        </p:spPr>
      </p:pic>
      <p:pic>
        <p:nvPicPr>
          <p:cNvPr id="4" name="Picture 3" descr="A white lines in a shape of a bear&#10;&#10;Description automatically generated">
            <a:extLst>
              <a:ext uri="{FF2B5EF4-FFF2-40B4-BE49-F238E27FC236}">
                <a16:creationId xmlns:a16="http://schemas.microsoft.com/office/drawing/2014/main" id="{09A71CA8-FD25-AD1B-DF8B-96C1AFE9BA07}"/>
              </a:ext>
            </a:extLst>
          </p:cNvPr>
          <p:cNvPicPr>
            <a:picLocks noChangeAspect="1"/>
          </p:cNvPicPr>
          <p:nvPr/>
        </p:nvPicPr>
        <p:blipFill>
          <a:blip r:embed="rId3"/>
          <a:stretch>
            <a:fillRect/>
          </a:stretch>
        </p:blipFill>
        <p:spPr>
          <a:xfrm>
            <a:off x="11191451" y="6206490"/>
            <a:ext cx="837263" cy="534116"/>
          </a:xfrm>
          <a:prstGeom prst="rect">
            <a:avLst/>
          </a:prstGeom>
        </p:spPr>
      </p:pic>
    </p:spTree>
    <p:extLst>
      <p:ext uri="{BB962C8B-B14F-4D97-AF65-F5344CB8AC3E}">
        <p14:creationId xmlns:p14="http://schemas.microsoft.com/office/powerpoint/2010/main" val="569448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8CA0-E2A6-5A9C-909B-62C56BFDC737}"/>
              </a:ext>
            </a:extLst>
          </p:cNvPr>
          <p:cNvSpPr>
            <a:spLocks noGrp="1"/>
          </p:cNvSpPr>
          <p:nvPr>
            <p:ph type="title"/>
          </p:nvPr>
        </p:nvSpPr>
        <p:spPr>
          <a:xfrm>
            <a:off x="838200" y="155496"/>
            <a:ext cx="10515600" cy="854075"/>
          </a:xfrm>
        </p:spPr>
        <p:txBody>
          <a:bodyPr>
            <a:normAutofit/>
          </a:bodyPr>
          <a:lstStyle/>
          <a:p>
            <a:pPr algn="ctr"/>
            <a:r>
              <a:rPr lang="en-US" sz="2800" b="1" dirty="0">
                <a:latin typeface="+mj-lt"/>
              </a:rPr>
              <a:t>Polars for ETL</a:t>
            </a:r>
          </a:p>
        </p:txBody>
      </p:sp>
      <p:sp>
        <p:nvSpPr>
          <p:cNvPr id="3" name="Content Placeholder 2">
            <a:extLst>
              <a:ext uri="{FF2B5EF4-FFF2-40B4-BE49-F238E27FC236}">
                <a16:creationId xmlns:a16="http://schemas.microsoft.com/office/drawing/2014/main" id="{56A2A37F-7651-F29C-7D1A-FB7CCA2B6578}"/>
              </a:ext>
            </a:extLst>
          </p:cNvPr>
          <p:cNvSpPr>
            <a:spLocks noGrp="1"/>
          </p:cNvSpPr>
          <p:nvPr>
            <p:ph idx="1"/>
          </p:nvPr>
        </p:nvSpPr>
        <p:spPr>
          <a:xfrm>
            <a:off x="838200" y="1219200"/>
            <a:ext cx="10515600" cy="4957763"/>
          </a:xfrm>
        </p:spPr>
        <p:txBody>
          <a:bodyPr>
            <a:normAutofit fontScale="92500"/>
          </a:bodyPr>
          <a:lstStyle/>
          <a:p>
            <a:pPr algn="just">
              <a:lnSpc>
                <a:spcPct val="150000"/>
              </a:lnSpc>
            </a:pPr>
            <a:r>
              <a:rPr lang="en-US" sz="2000" b="1" i="1" dirty="0">
                <a:solidFill>
                  <a:srgbClr val="333333"/>
                </a:solidFill>
                <a:effectLst/>
                <a:latin typeface="+mn-lt"/>
              </a:rPr>
              <a:t>Extract, transform, and load (ETL) </a:t>
            </a:r>
            <a:r>
              <a:rPr lang="en-US" sz="2000" b="0" i="0" dirty="0">
                <a:solidFill>
                  <a:srgbClr val="333333"/>
                </a:solidFill>
                <a:effectLst/>
                <a:latin typeface="+mn-lt"/>
              </a:rPr>
              <a:t>is </a:t>
            </a:r>
            <a:r>
              <a:rPr lang="en-US" sz="2000" dirty="0">
                <a:solidFill>
                  <a:srgbClr val="333333"/>
                </a:solidFill>
                <a:latin typeface="+mn-lt"/>
              </a:rPr>
              <a:t>a </a:t>
            </a:r>
            <a:r>
              <a:rPr lang="en-US" sz="2000" b="0" i="0" dirty="0">
                <a:solidFill>
                  <a:srgbClr val="333333"/>
                </a:solidFill>
                <a:effectLst/>
                <a:latin typeface="+mn-lt"/>
              </a:rPr>
              <a:t>process of combining data from multiple sources into a large, central repository called a data warehouse. ETL uses a set of business rules to clean and organize raw data and prepare it for storage, data analytics, and machine learning (ML).</a:t>
            </a:r>
          </a:p>
          <a:p>
            <a:pPr algn="just">
              <a:lnSpc>
                <a:spcPct val="150000"/>
              </a:lnSpc>
            </a:pPr>
            <a:r>
              <a:rPr lang="en-US" sz="2000" dirty="0">
                <a:solidFill>
                  <a:srgbClr val="333333"/>
                </a:solidFill>
                <a:latin typeface="+mn-lt"/>
              </a:rPr>
              <a:t>Organizations today have both structured and unstructured data from various sources including:</a:t>
            </a:r>
          </a:p>
          <a:p>
            <a:pPr marL="685800" lvl="2" algn="just">
              <a:lnSpc>
                <a:spcPct val="150000"/>
              </a:lnSpc>
              <a:spcBef>
                <a:spcPts val="1000"/>
              </a:spcBef>
            </a:pPr>
            <a:r>
              <a:rPr lang="en-US" sz="1600" dirty="0">
                <a:solidFill>
                  <a:srgbClr val="333333"/>
                </a:solidFill>
                <a:latin typeface="+mn-lt"/>
              </a:rPr>
              <a:t>Customer data from online payment and customer relationship management (CRM) systems</a:t>
            </a:r>
          </a:p>
          <a:p>
            <a:pPr marL="685800" lvl="2" algn="just">
              <a:lnSpc>
                <a:spcPct val="150000"/>
              </a:lnSpc>
              <a:spcBef>
                <a:spcPts val="1000"/>
              </a:spcBef>
            </a:pPr>
            <a:r>
              <a:rPr lang="en-US" sz="1600" dirty="0">
                <a:solidFill>
                  <a:srgbClr val="333333"/>
                </a:solidFill>
                <a:latin typeface="+mn-lt"/>
              </a:rPr>
              <a:t>Inventory and operations data from vendor systems</a:t>
            </a:r>
          </a:p>
          <a:p>
            <a:pPr marL="685800" lvl="2" algn="just">
              <a:lnSpc>
                <a:spcPct val="150000"/>
              </a:lnSpc>
              <a:spcBef>
                <a:spcPts val="1000"/>
              </a:spcBef>
            </a:pPr>
            <a:r>
              <a:rPr lang="en-US" sz="1600" dirty="0">
                <a:solidFill>
                  <a:srgbClr val="333333"/>
                </a:solidFill>
                <a:latin typeface="+mn-lt"/>
              </a:rPr>
              <a:t>Sensor data from Internet of Things (IoT) devices</a:t>
            </a:r>
          </a:p>
          <a:p>
            <a:pPr marL="685800" lvl="2" algn="just">
              <a:lnSpc>
                <a:spcPct val="150000"/>
              </a:lnSpc>
              <a:spcBef>
                <a:spcPts val="1000"/>
              </a:spcBef>
            </a:pPr>
            <a:r>
              <a:rPr lang="en-US" sz="1600" dirty="0">
                <a:solidFill>
                  <a:srgbClr val="333333"/>
                </a:solidFill>
                <a:latin typeface="+mn-lt"/>
              </a:rPr>
              <a:t>Marketing data from social media and customer feedback</a:t>
            </a:r>
          </a:p>
          <a:p>
            <a:pPr marL="685800" lvl="2" algn="just">
              <a:lnSpc>
                <a:spcPct val="150000"/>
              </a:lnSpc>
              <a:spcBef>
                <a:spcPts val="1000"/>
              </a:spcBef>
            </a:pPr>
            <a:r>
              <a:rPr lang="en-US" sz="1600" dirty="0">
                <a:solidFill>
                  <a:srgbClr val="333333"/>
                </a:solidFill>
                <a:latin typeface="+mn-lt"/>
              </a:rPr>
              <a:t>Employee data from internal human resources systems</a:t>
            </a:r>
          </a:p>
          <a:p>
            <a:pPr algn="just">
              <a:lnSpc>
                <a:spcPct val="150000"/>
              </a:lnSpc>
            </a:pPr>
            <a:r>
              <a:rPr lang="en-US" sz="2000" i="1" u="sng" dirty="0">
                <a:latin typeface="+mn-lt"/>
              </a:rPr>
              <a:t>Polars speed, simplicity, fast data ingestion &amp; no memory constraints make it an ideal choice for ETL </a:t>
            </a:r>
          </a:p>
        </p:txBody>
      </p:sp>
      <p:pic>
        <p:nvPicPr>
          <p:cNvPr id="6" name="Picture 5" descr="A white lines in a shape of a bear&#10;&#10;Description automatically generated">
            <a:extLst>
              <a:ext uri="{FF2B5EF4-FFF2-40B4-BE49-F238E27FC236}">
                <a16:creationId xmlns:a16="http://schemas.microsoft.com/office/drawing/2014/main" id="{0B96818C-BEA2-7540-DC42-40E002C4D1CA}"/>
              </a:ext>
            </a:extLst>
          </p:cNvPr>
          <p:cNvPicPr>
            <a:picLocks noChangeAspect="1"/>
          </p:cNvPicPr>
          <p:nvPr/>
        </p:nvPicPr>
        <p:blipFill>
          <a:blip r:embed="rId2"/>
          <a:stretch>
            <a:fillRect/>
          </a:stretch>
        </p:blipFill>
        <p:spPr>
          <a:xfrm>
            <a:off x="10820400" y="6043949"/>
            <a:ext cx="1032329" cy="658555"/>
          </a:xfrm>
          <a:prstGeom prst="rect">
            <a:avLst/>
          </a:prstGeom>
        </p:spPr>
      </p:pic>
      <p:pic>
        <p:nvPicPr>
          <p:cNvPr id="20482" name="Picture 2" descr="ETL Process (Extract Transform Load) - TatvaSoft Blog">
            <a:extLst>
              <a:ext uri="{FF2B5EF4-FFF2-40B4-BE49-F238E27FC236}">
                <a16:creationId xmlns:a16="http://schemas.microsoft.com/office/drawing/2014/main" id="{59A49551-9613-2624-D2BB-0F8E8FCA3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840" y="3600450"/>
            <a:ext cx="3489960" cy="182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25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FF30-9ADA-67EC-AC05-A768710D2278}"/>
              </a:ext>
            </a:extLst>
          </p:cNvPr>
          <p:cNvSpPr>
            <a:spLocks noGrp="1"/>
          </p:cNvSpPr>
          <p:nvPr>
            <p:ph type="title"/>
          </p:nvPr>
        </p:nvSpPr>
        <p:spPr>
          <a:xfrm>
            <a:off x="838200" y="155496"/>
            <a:ext cx="10515600" cy="886732"/>
          </a:xfrm>
        </p:spPr>
        <p:txBody>
          <a:bodyPr>
            <a:normAutofit/>
          </a:bodyPr>
          <a:lstStyle/>
          <a:p>
            <a:pPr algn="ctr"/>
            <a:r>
              <a:rPr lang="en-US" sz="2800" b="1" dirty="0">
                <a:latin typeface="+mj-lt"/>
              </a:rPr>
              <a:t>When should we stick with Pandas</a:t>
            </a:r>
          </a:p>
        </p:txBody>
      </p:sp>
      <p:sp>
        <p:nvSpPr>
          <p:cNvPr id="3" name="Content Placeholder 2">
            <a:extLst>
              <a:ext uri="{FF2B5EF4-FFF2-40B4-BE49-F238E27FC236}">
                <a16:creationId xmlns:a16="http://schemas.microsoft.com/office/drawing/2014/main" id="{BA56B525-3A3A-0983-B482-FBA21126B9BA}"/>
              </a:ext>
            </a:extLst>
          </p:cNvPr>
          <p:cNvSpPr>
            <a:spLocks noGrp="1"/>
          </p:cNvSpPr>
          <p:nvPr>
            <p:ph idx="1"/>
          </p:nvPr>
        </p:nvSpPr>
        <p:spPr>
          <a:xfrm>
            <a:off x="838200" y="1257300"/>
            <a:ext cx="10515600" cy="4919663"/>
          </a:xfrm>
        </p:spPr>
        <p:txBody>
          <a:bodyPr>
            <a:normAutofit/>
          </a:bodyPr>
          <a:lstStyle/>
          <a:p>
            <a:pPr algn="just">
              <a:lnSpc>
                <a:spcPct val="200000"/>
              </a:lnSpc>
            </a:pPr>
            <a:r>
              <a:rPr lang="en-US" sz="1800" dirty="0">
                <a:latin typeface="+mn-lt"/>
              </a:rPr>
              <a:t>Pandas is good for small to medium scale projects and is still the best package in many scenarios like data exploration &amp; machine learning because:</a:t>
            </a:r>
          </a:p>
          <a:p>
            <a:pPr algn="just">
              <a:lnSpc>
                <a:spcPct val="200000"/>
              </a:lnSpc>
            </a:pPr>
            <a:r>
              <a:rPr lang="en-US" sz="1800" b="1" i="1" u="sng" dirty="0">
                <a:latin typeface="+mn-lt"/>
              </a:rPr>
              <a:t>Interoperability</a:t>
            </a:r>
            <a:r>
              <a:rPr lang="en-US" sz="1800" b="1" dirty="0">
                <a:latin typeface="+mn-lt"/>
              </a:rPr>
              <a:t>: </a:t>
            </a:r>
            <a:r>
              <a:rPr lang="en-US" sz="1800" dirty="0">
                <a:latin typeface="+mn-lt"/>
              </a:rPr>
              <a:t>Polars has extensive interoperability with packages using Arrow but not compatible with python data visualization &amp; machine learning libraries like scikit-learn &amp; </a:t>
            </a:r>
            <a:r>
              <a:rPr lang="en-US" sz="1800" dirty="0" err="1">
                <a:latin typeface="+mn-lt"/>
              </a:rPr>
              <a:t>pytorch</a:t>
            </a:r>
            <a:r>
              <a:rPr lang="en-US" sz="1800" dirty="0">
                <a:latin typeface="+mn-lt"/>
              </a:rPr>
              <a:t>. </a:t>
            </a:r>
            <a:r>
              <a:rPr lang="en-US" sz="1800" dirty="0" err="1">
                <a:latin typeface="+mn-lt"/>
              </a:rPr>
              <a:t>Plotly</a:t>
            </a:r>
            <a:r>
              <a:rPr lang="en-US" sz="1800" dirty="0">
                <a:latin typeface="+mn-lt"/>
              </a:rPr>
              <a:t> does support polars</a:t>
            </a:r>
          </a:p>
          <a:p>
            <a:pPr algn="just">
              <a:lnSpc>
                <a:spcPct val="200000"/>
              </a:lnSpc>
            </a:pPr>
            <a:r>
              <a:rPr lang="en-US" sz="1800" b="1" i="1" u="sng" dirty="0">
                <a:latin typeface="+mn-lt"/>
              </a:rPr>
              <a:t>Tooling</a:t>
            </a:r>
            <a:r>
              <a:rPr lang="en-US" sz="1800" b="1" dirty="0">
                <a:latin typeface="+mn-lt"/>
              </a:rPr>
              <a:t>: </a:t>
            </a:r>
            <a:r>
              <a:rPr lang="en-US" sz="1800" i="0" dirty="0">
                <a:solidFill>
                  <a:srgbClr val="000000"/>
                </a:solidFill>
                <a:effectLst/>
                <a:latin typeface="+mn-lt"/>
              </a:rPr>
              <a:t>Polars proves to be faster for data manipulation. However, pandas is still the best for data exploration and machine learning tasks. As the Python ecosystem evolves, the compatibility gap between Polars and other libraries may narrow, making Polars an even more compelling option in the future</a:t>
            </a:r>
            <a:endParaRPr lang="en-US" sz="1800" dirty="0">
              <a:latin typeface="+mn-lt"/>
            </a:endParaRPr>
          </a:p>
          <a:p>
            <a:endParaRPr lang="en-US" dirty="0"/>
          </a:p>
          <a:p>
            <a:endParaRPr lang="en-US" dirty="0"/>
          </a:p>
        </p:txBody>
      </p:sp>
      <p:pic>
        <p:nvPicPr>
          <p:cNvPr id="4" name="Picture 3" descr="A white lines in a shape of a bear&#10;&#10;Description automatically generated">
            <a:extLst>
              <a:ext uri="{FF2B5EF4-FFF2-40B4-BE49-F238E27FC236}">
                <a16:creationId xmlns:a16="http://schemas.microsoft.com/office/drawing/2014/main" id="{CF6D9FA3-40D7-1CD1-C355-3D18CE196EB8}"/>
              </a:ext>
            </a:extLst>
          </p:cNvPr>
          <p:cNvPicPr>
            <a:picLocks noChangeAspect="1"/>
          </p:cNvPicPr>
          <p:nvPr/>
        </p:nvPicPr>
        <p:blipFill>
          <a:blip r:embed="rId2"/>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3150511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951D-6AAC-4BC1-003D-418722239EBB}"/>
              </a:ext>
            </a:extLst>
          </p:cNvPr>
          <p:cNvSpPr>
            <a:spLocks noGrp="1"/>
          </p:cNvSpPr>
          <p:nvPr>
            <p:ph type="title"/>
          </p:nvPr>
        </p:nvSpPr>
        <p:spPr>
          <a:xfrm>
            <a:off x="838200" y="101829"/>
            <a:ext cx="10515600" cy="973818"/>
          </a:xfrm>
        </p:spPr>
        <p:txBody>
          <a:bodyPr>
            <a:normAutofit/>
          </a:bodyPr>
          <a:lstStyle/>
          <a:p>
            <a:pPr algn="ctr"/>
            <a:r>
              <a:rPr lang="en-US" sz="2800" b="1" dirty="0">
                <a:latin typeface="+mj-lt"/>
              </a:rPr>
              <a:t>Pandas main tasks</a:t>
            </a:r>
          </a:p>
        </p:txBody>
      </p:sp>
      <p:sp>
        <p:nvSpPr>
          <p:cNvPr id="3" name="Content Placeholder 2">
            <a:extLst>
              <a:ext uri="{FF2B5EF4-FFF2-40B4-BE49-F238E27FC236}">
                <a16:creationId xmlns:a16="http://schemas.microsoft.com/office/drawing/2014/main" id="{71DC2FFB-374D-CEDB-847F-2F90BDA257D5}"/>
              </a:ext>
            </a:extLst>
          </p:cNvPr>
          <p:cNvSpPr>
            <a:spLocks noGrp="1"/>
          </p:cNvSpPr>
          <p:nvPr>
            <p:ph idx="1"/>
          </p:nvPr>
        </p:nvSpPr>
        <p:spPr>
          <a:xfrm>
            <a:off x="457200" y="1442246"/>
            <a:ext cx="10515600" cy="4541610"/>
          </a:xfrm>
        </p:spPr>
        <p:txBody>
          <a:bodyPr>
            <a:normAutofit fontScale="25000" lnSpcReduction="20000"/>
          </a:bodyPr>
          <a:lstStyle/>
          <a:p>
            <a:pPr marL="800100" lvl="2" indent="-342900" algn="just">
              <a:lnSpc>
                <a:spcPct val="170000"/>
              </a:lnSpc>
              <a:spcBef>
                <a:spcPts val="1000"/>
              </a:spcBef>
            </a:pPr>
            <a:r>
              <a:rPr lang="en-US" sz="7200" dirty="0">
                <a:latin typeface="+mn-lt"/>
              </a:rPr>
              <a:t>Easy handling of missing data (represented as </a:t>
            </a:r>
            <a:r>
              <a:rPr lang="en-US" sz="7200" dirty="0" err="1">
                <a:latin typeface="+mn-lt"/>
              </a:rPr>
              <a:t>NaN</a:t>
            </a:r>
            <a:r>
              <a:rPr lang="en-US" sz="7200" dirty="0">
                <a:latin typeface="+mn-lt"/>
              </a:rPr>
              <a:t>) in floating point as well as non-floating point data</a:t>
            </a:r>
          </a:p>
          <a:p>
            <a:pPr marL="800100" lvl="2" indent="-342900" algn="just">
              <a:lnSpc>
                <a:spcPct val="170000"/>
              </a:lnSpc>
              <a:spcBef>
                <a:spcPts val="1000"/>
              </a:spcBef>
            </a:pPr>
            <a:r>
              <a:rPr lang="en-US" sz="7200" dirty="0">
                <a:latin typeface="+mn-lt"/>
              </a:rPr>
              <a:t>Size mutability: columns can be inserted and deleted from </a:t>
            </a:r>
            <a:r>
              <a:rPr lang="en-US" sz="7200" dirty="0" err="1">
                <a:latin typeface="+mn-lt"/>
              </a:rPr>
              <a:t>DataFrame</a:t>
            </a:r>
            <a:r>
              <a:rPr lang="en-US" sz="7200" dirty="0">
                <a:latin typeface="+mn-lt"/>
              </a:rPr>
              <a:t> and higher dimensional objects</a:t>
            </a:r>
          </a:p>
          <a:p>
            <a:pPr marL="800100" lvl="2" indent="-342900" algn="just">
              <a:lnSpc>
                <a:spcPct val="170000"/>
              </a:lnSpc>
              <a:spcBef>
                <a:spcPts val="1000"/>
              </a:spcBef>
            </a:pPr>
            <a:r>
              <a:rPr lang="en-US" sz="7200" dirty="0">
                <a:latin typeface="+mn-lt"/>
              </a:rPr>
              <a:t>Automatic and explicit data alignment: objects can be explicitly aligned to a set of labels, or the user can simply ignore the labels and let Series, </a:t>
            </a:r>
            <a:r>
              <a:rPr lang="en-US" sz="7200" dirty="0" err="1">
                <a:latin typeface="+mn-lt"/>
              </a:rPr>
              <a:t>DataFrame</a:t>
            </a:r>
            <a:r>
              <a:rPr lang="en-US" sz="7200" dirty="0">
                <a:latin typeface="+mn-lt"/>
              </a:rPr>
              <a:t>, etc. automatically align the data for you in computations</a:t>
            </a:r>
          </a:p>
          <a:p>
            <a:pPr marL="800100" lvl="2" indent="-342900" algn="just">
              <a:lnSpc>
                <a:spcPct val="170000"/>
              </a:lnSpc>
              <a:spcBef>
                <a:spcPts val="1000"/>
              </a:spcBef>
            </a:pPr>
            <a:r>
              <a:rPr lang="en-US" sz="7200" dirty="0">
                <a:latin typeface="+mn-lt"/>
              </a:rPr>
              <a:t>Powerful, flexible group by functionality to perform split-apply-combine operations on data sets, for both aggregating and transforming data</a:t>
            </a:r>
          </a:p>
          <a:p>
            <a:pPr marL="800100" lvl="2" indent="-342900" algn="just">
              <a:lnSpc>
                <a:spcPct val="170000"/>
              </a:lnSpc>
              <a:spcBef>
                <a:spcPts val="1000"/>
              </a:spcBef>
            </a:pPr>
            <a:r>
              <a:rPr lang="en-US" sz="7200" dirty="0">
                <a:latin typeface="+mn-lt"/>
              </a:rPr>
              <a:t>Make it easy to convert ragged, differently-indexed data in other Python and NumPy data structures into </a:t>
            </a:r>
            <a:r>
              <a:rPr lang="en-US" sz="7200" dirty="0" err="1">
                <a:latin typeface="+mn-lt"/>
              </a:rPr>
              <a:t>DataFrame</a:t>
            </a:r>
            <a:r>
              <a:rPr lang="en-US" sz="7200" dirty="0">
                <a:latin typeface="+mn-lt"/>
              </a:rPr>
              <a:t> objects</a:t>
            </a:r>
          </a:p>
          <a:p>
            <a:pPr marL="0" indent="0">
              <a:lnSpc>
                <a:spcPct val="170000"/>
              </a:lnSpc>
              <a:buNone/>
            </a:pPr>
            <a:endParaRPr lang="en-US" dirty="0"/>
          </a:p>
        </p:txBody>
      </p:sp>
      <p:pic>
        <p:nvPicPr>
          <p:cNvPr id="4" name="Picture 2" descr="Getting Started with Pandas for Data Science | by Vinod Dhole | Medium">
            <a:extLst>
              <a:ext uri="{FF2B5EF4-FFF2-40B4-BE49-F238E27FC236}">
                <a16:creationId xmlns:a16="http://schemas.microsoft.com/office/drawing/2014/main" id="{C0ADB7DC-2E86-9008-2EAF-376170DD4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086" y="6089197"/>
            <a:ext cx="1679118" cy="69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31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C3C9-AD5A-1A81-FC6B-F73338427F8F}"/>
              </a:ext>
            </a:extLst>
          </p:cNvPr>
          <p:cNvSpPr>
            <a:spLocks noGrp="1"/>
          </p:cNvSpPr>
          <p:nvPr>
            <p:ph type="title"/>
          </p:nvPr>
        </p:nvSpPr>
        <p:spPr>
          <a:xfrm>
            <a:off x="838200" y="155496"/>
            <a:ext cx="10515600" cy="941161"/>
          </a:xfrm>
        </p:spPr>
        <p:txBody>
          <a:bodyPr>
            <a:normAutofit/>
          </a:bodyPr>
          <a:lstStyle/>
          <a:p>
            <a:pPr algn="ctr"/>
            <a:r>
              <a:rPr lang="en-US" sz="2800" b="1" dirty="0">
                <a:latin typeface="+mj-lt"/>
              </a:rPr>
              <a:t>How can we improve data mining performance</a:t>
            </a:r>
          </a:p>
        </p:txBody>
      </p:sp>
      <p:sp>
        <p:nvSpPr>
          <p:cNvPr id="3" name="Content Placeholder 2">
            <a:extLst>
              <a:ext uri="{FF2B5EF4-FFF2-40B4-BE49-F238E27FC236}">
                <a16:creationId xmlns:a16="http://schemas.microsoft.com/office/drawing/2014/main" id="{2367E336-29C4-064C-2430-A1B61C28D1CA}"/>
              </a:ext>
            </a:extLst>
          </p:cNvPr>
          <p:cNvSpPr>
            <a:spLocks noGrp="1"/>
          </p:cNvSpPr>
          <p:nvPr>
            <p:ph idx="1"/>
          </p:nvPr>
        </p:nvSpPr>
        <p:spPr>
          <a:xfrm>
            <a:off x="597081" y="1232936"/>
            <a:ext cx="10515600" cy="4674734"/>
          </a:xfrm>
        </p:spPr>
        <p:txBody>
          <a:bodyPr>
            <a:noAutofit/>
          </a:bodyPr>
          <a:lstStyle/>
          <a:p>
            <a:pPr algn="just">
              <a:lnSpc>
                <a:spcPct val="200000"/>
              </a:lnSpc>
            </a:pPr>
            <a:r>
              <a:rPr lang="en-US" sz="1800" b="1" u="sng" dirty="0">
                <a:latin typeface="+mn-lt"/>
              </a:rPr>
              <a:t>Reducing copying with copying-on-write:</a:t>
            </a:r>
          </a:p>
          <a:p>
            <a:pPr lvl="1" algn="just">
              <a:lnSpc>
                <a:spcPct val="200000"/>
              </a:lnSpc>
              <a:buFont typeface="Wingdings" pitchFamily="2" charset="2"/>
              <a:buChar char="§"/>
            </a:pPr>
            <a:r>
              <a:rPr lang="en-US" sz="1800" b="0" i="0" dirty="0">
                <a:solidFill>
                  <a:srgbClr val="05192D"/>
                </a:solidFill>
                <a:effectLst/>
                <a:latin typeface="+mn-lt"/>
              </a:rPr>
              <a:t>In traditional data manipulation tools, every data operation leads to creation of a new copy of the entire </a:t>
            </a:r>
            <a:r>
              <a:rPr lang="en-US" sz="1800" b="0" i="0" dirty="0" err="1">
                <a:solidFill>
                  <a:srgbClr val="05192D"/>
                </a:solidFill>
                <a:effectLst/>
                <a:latin typeface="+mn-lt"/>
              </a:rPr>
              <a:t>dataframe</a:t>
            </a:r>
            <a:r>
              <a:rPr lang="en-US" sz="1800" b="0" i="0" dirty="0">
                <a:solidFill>
                  <a:srgbClr val="05192D"/>
                </a:solidFill>
                <a:effectLst/>
                <a:latin typeface="+mn-lt"/>
              </a:rPr>
              <a:t>. This behavior can be problematic for memory resources when dealing with large datasets.</a:t>
            </a:r>
          </a:p>
          <a:p>
            <a:pPr lvl="1" algn="just">
              <a:lnSpc>
                <a:spcPct val="200000"/>
              </a:lnSpc>
              <a:buFont typeface="Wingdings" pitchFamily="2" charset="2"/>
              <a:buChar char="§"/>
            </a:pPr>
            <a:r>
              <a:rPr lang="en-US" sz="1800" b="1" i="1" dirty="0">
                <a:solidFill>
                  <a:srgbClr val="05192D"/>
                </a:solidFill>
                <a:latin typeface="+mn-lt"/>
              </a:rPr>
              <a:t>Copy-on-write</a:t>
            </a:r>
            <a:r>
              <a:rPr lang="en-US" sz="1800" b="0" i="0" dirty="0">
                <a:solidFill>
                  <a:srgbClr val="05192D"/>
                </a:solidFill>
                <a:effectLst/>
                <a:latin typeface="+mn-lt"/>
              </a:rPr>
              <a:t> is most common technique to solve this issue. It is a resource-management technique that allows to efficiently implement a "duplicate" or "copy" operation on modifiable resources. That means that if a dataset is duplicated but not (entirely) modified, it is not necessary to create a new resource. Instead, the memory resources can be shared between copy and original.</a:t>
            </a:r>
            <a:endParaRPr lang="en-US" sz="1800" dirty="0">
              <a:latin typeface="+mn-lt"/>
            </a:endParaRPr>
          </a:p>
        </p:txBody>
      </p:sp>
      <p:pic>
        <p:nvPicPr>
          <p:cNvPr id="4" name="Picture 3" descr="A white lines in a shape of a bear&#10;&#10;Description automatically generated">
            <a:extLst>
              <a:ext uri="{FF2B5EF4-FFF2-40B4-BE49-F238E27FC236}">
                <a16:creationId xmlns:a16="http://schemas.microsoft.com/office/drawing/2014/main" id="{4D6B671A-453C-3243-E5A8-E10FA52006FA}"/>
              </a:ext>
            </a:extLst>
          </p:cNvPr>
          <p:cNvPicPr>
            <a:picLocks noChangeAspect="1"/>
          </p:cNvPicPr>
          <p:nvPr/>
        </p:nvPicPr>
        <p:blipFill>
          <a:blip r:embed="rId2"/>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19493245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8B4A-5213-4968-EF21-57B05CB8AB03}"/>
              </a:ext>
            </a:extLst>
          </p:cNvPr>
          <p:cNvSpPr>
            <a:spLocks noGrp="1"/>
          </p:cNvSpPr>
          <p:nvPr>
            <p:ph type="title"/>
          </p:nvPr>
        </p:nvSpPr>
        <p:spPr>
          <a:xfrm>
            <a:off x="838200" y="205015"/>
            <a:ext cx="10515600" cy="752929"/>
          </a:xfrm>
        </p:spPr>
        <p:txBody>
          <a:bodyPr>
            <a:normAutofit/>
          </a:bodyPr>
          <a:lstStyle/>
          <a:p>
            <a:pPr algn="ctr"/>
            <a:r>
              <a:rPr lang="en-US" sz="2800" b="1" dirty="0">
                <a:latin typeface="+mj-lt"/>
              </a:rPr>
              <a:t>How can we improve data mining performance</a:t>
            </a:r>
          </a:p>
        </p:txBody>
      </p:sp>
      <p:sp>
        <p:nvSpPr>
          <p:cNvPr id="3" name="Content Placeholder 2">
            <a:extLst>
              <a:ext uri="{FF2B5EF4-FFF2-40B4-BE49-F238E27FC236}">
                <a16:creationId xmlns:a16="http://schemas.microsoft.com/office/drawing/2014/main" id="{106D46FC-5032-1577-038D-A4870C492E87}"/>
              </a:ext>
            </a:extLst>
          </p:cNvPr>
          <p:cNvSpPr>
            <a:spLocks noGrp="1"/>
          </p:cNvSpPr>
          <p:nvPr>
            <p:ph idx="1"/>
          </p:nvPr>
        </p:nvSpPr>
        <p:spPr>
          <a:xfrm>
            <a:off x="363583" y="1229540"/>
            <a:ext cx="10515600" cy="5073311"/>
          </a:xfrm>
        </p:spPr>
        <p:txBody>
          <a:bodyPr>
            <a:normAutofit/>
          </a:bodyPr>
          <a:lstStyle/>
          <a:p>
            <a:pPr>
              <a:lnSpc>
                <a:spcPct val="200000"/>
              </a:lnSpc>
            </a:pPr>
            <a:r>
              <a:rPr lang="en-US" sz="1600" b="1" u="sng" dirty="0">
                <a:latin typeface="+mn-lt"/>
              </a:rPr>
              <a:t>Parallel Computation:</a:t>
            </a:r>
          </a:p>
          <a:p>
            <a:pPr lvl="1" algn="just">
              <a:lnSpc>
                <a:spcPct val="200000"/>
              </a:lnSpc>
            </a:pPr>
            <a:r>
              <a:rPr lang="en-US" sz="1600" dirty="0">
                <a:latin typeface="+mn-lt"/>
              </a:rPr>
              <a:t>Pandas is threaded and does not have parallel computing techniques. </a:t>
            </a:r>
            <a:r>
              <a:rPr lang="en-US" sz="1600" i="0" dirty="0">
                <a:solidFill>
                  <a:srgbClr val="05192D"/>
                </a:solidFill>
                <a:effectLst/>
                <a:latin typeface="+mn-lt"/>
              </a:rPr>
              <a:t>Parallel computing is done by either multi-core machines or distributed computing (i.e., a group of computers working together in a cluster).</a:t>
            </a:r>
          </a:p>
          <a:p>
            <a:pPr lvl="1" algn="just">
              <a:lnSpc>
                <a:spcPct val="200000"/>
              </a:lnSpc>
            </a:pPr>
            <a:r>
              <a:rPr lang="en-US" sz="1600" b="1" i="1" u="sng" dirty="0">
                <a:solidFill>
                  <a:srgbClr val="05192D"/>
                </a:solidFill>
                <a:latin typeface="+mn-lt"/>
              </a:rPr>
              <a:t>Example</a:t>
            </a:r>
            <a:r>
              <a:rPr lang="en-US" sz="1600" dirty="0">
                <a:solidFill>
                  <a:srgbClr val="05192D"/>
                </a:solidFill>
                <a:latin typeface="+mn-lt"/>
              </a:rPr>
              <a:t>: T</a:t>
            </a:r>
            <a:r>
              <a:rPr lang="en-US" sz="1600" b="0" i="0" dirty="0">
                <a:solidFill>
                  <a:srgbClr val="05192D"/>
                </a:solidFill>
                <a:effectLst/>
                <a:latin typeface="+mn-lt"/>
              </a:rPr>
              <a:t>o calculate mean age of basketball players grouped by teams, we could use parallel computing to assign  calculation of mean of each group </a:t>
            </a:r>
          </a:p>
          <a:p>
            <a:pPr marL="609585" lvl="1" indent="0" algn="just">
              <a:lnSpc>
                <a:spcPct val="200000"/>
              </a:lnSpc>
              <a:buNone/>
            </a:pPr>
            <a:r>
              <a:rPr lang="en-US" sz="1600" dirty="0">
                <a:solidFill>
                  <a:srgbClr val="05192D"/>
                </a:solidFill>
                <a:latin typeface="+mn-lt"/>
              </a:rPr>
              <a:t>        </a:t>
            </a:r>
            <a:r>
              <a:rPr lang="en-US" sz="1600" b="0" i="0" dirty="0">
                <a:solidFill>
                  <a:srgbClr val="05192D"/>
                </a:solidFill>
                <a:effectLst/>
                <a:latin typeface="+mn-lt"/>
              </a:rPr>
              <a:t>to one core or machine instead of </a:t>
            </a:r>
          </a:p>
          <a:p>
            <a:pPr marL="609585" lvl="1" indent="0" algn="just">
              <a:lnSpc>
                <a:spcPct val="200000"/>
              </a:lnSpc>
              <a:buNone/>
            </a:pPr>
            <a:r>
              <a:rPr lang="en-US" sz="1600" dirty="0">
                <a:solidFill>
                  <a:srgbClr val="05192D"/>
                </a:solidFill>
                <a:latin typeface="+mn-lt"/>
              </a:rPr>
              <a:t>        </a:t>
            </a:r>
            <a:r>
              <a:rPr lang="en-US" sz="1600" b="0" i="0" dirty="0">
                <a:solidFill>
                  <a:srgbClr val="05192D"/>
                </a:solidFill>
                <a:effectLst/>
                <a:latin typeface="+mn-lt"/>
              </a:rPr>
              <a:t>calculating them one by one, thereby </a:t>
            </a:r>
          </a:p>
          <a:p>
            <a:pPr marL="609585" lvl="1" indent="0" algn="just">
              <a:lnSpc>
                <a:spcPct val="200000"/>
              </a:lnSpc>
              <a:buNone/>
            </a:pPr>
            <a:r>
              <a:rPr lang="en-US" sz="1600" dirty="0">
                <a:solidFill>
                  <a:srgbClr val="05192D"/>
                </a:solidFill>
                <a:latin typeface="+mn-lt"/>
              </a:rPr>
              <a:t>        </a:t>
            </a:r>
            <a:r>
              <a:rPr lang="en-US" sz="1600" b="0" i="0" dirty="0">
                <a:solidFill>
                  <a:srgbClr val="05192D"/>
                </a:solidFill>
                <a:effectLst/>
                <a:latin typeface="+mn-lt"/>
              </a:rPr>
              <a:t>increasing performance</a:t>
            </a:r>
          </a:p>
          <a:p>
            <a:pPr marL="457200" lvl="1" indent="0" algn="just">
              <a:lnSpc>
                <a:spcPct val="150000"/>
              </a:lnSpc>
              <a:buNone/>
            </a:pPr>
            <a:endParaRPr lang="en-US" sz="2000" dirty="0"/>
          </a:p>
        </p:txBody>
      </p:sp>
      <p:sp>
        <p:nvSpPr>
          <p:cNvPr id="6" name="Footer Placeholder 5">
            <a:extLst>
              <a:ext uri="{FF2B5EF4-FFF2-40B4-BE49-F238E27FC236}">
                <a16:creationId xmlns:a16="http://schemas.microsoft.com/office/drawing/2014/main" id="{67177BC0-D44E-D2F3-99C0-850B0B75BE0E}"/>
              </a:ext>
            </a:extLst>
          </p:cNvPr>
          <p:cNvSpPr>
            <a:spLocks noGrp="1"/>
          </p:cNvSpPr>
          <p:nvPr>
            <p:ph type="ftr" sz="quarter" idx="4294967295"/>
          </p:nvPr>
        </p:nvSpPr>
        <p:spPr>
          <a:xfrm>
            <a:off x="7610475" y="6653213"/>
            <a:ext cx="4581525" cy="204787"/>
          </a:xfrm>
        </p:spPr>
        <p:txBody>
          <a:bodyPr/>
          <a:lstStyle/>
          <a:p>
            <a:r>
              <a:rPr lang="en-US" sz="800" dirty="0"/>
              <a:t>https://</a:t>
            </a:r>
            <a:r>
              <a:rPr lang="en-US" sz="800" dirty="0" err="1"/>
              <a:t>www.datacamp.com</a:t>
            </a:r>
            <a:r>
              <a:rPr lang="en-US" sz="800" dirty="0"/>
              <a:t>/tutorial/high-performance-data-manipulation-in-python-pandas2-vs-polars</a:t>
            </a:r>
          </a:p>
        </p:txBody>
      </p:sp>
      <p:pic>
        <p:nvPicPr>
          <p:cNvPr id="5" name="Picture 4" descr="A screenshot of a table&#10;&#10;Description automatically generated">
            <a:extLst>
              <a:ext uri="{FF2B5EF4-FFF2-40B4-BE49-F238E27FC236}">
                <a16:creationId xmlns:a16="http://schemas.microsoft.com/office/drawing/2014/main" id="{63FB4F68-6E8D-58C8-6ED2-15838C465325}"/>
              </a:ext>
            </a:extLst>
          </p:cNvPr>
          <p:cNvPicPr>
            <a:picLocks noChangeAspect="1"/>
          </p:cNvPicPr>
          <p:nvPr/>
        </p:nvPicPr>
        <p:blipFill>
          <a:blip r:embed="rId2"/>
          <a:stretch>
            <a:fillRect/>
          </a:stretch>
        </p:blipFill>
        <p:spPr>
          <a:xfrm>
            <a:off x="4909457" y="3421802"/>
            <a:ext cx="7184572" cy="3231183"/>
          </a:xfrm>
          <a:prstGeom prst="rect">
            <a:avLst/>
          </a:prstGeom>
        </p:spPr>
      </p:pic>
    </p:spTree>
    <p:extLst>
      <p:ext uri="{BB962C8B-B14F-4D97-AF65-F5344CB8AC3E}">
        <p14:creationId xmlns:p14="http://schemas.microsoft.com/office/powerpoint/2010/main" val="1908818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3B7F-05FD-BC8C-224B-36A7E74BE27F}"/>
              </a:ext>
            </a:extLst>
          </p:cNvPr>
          <p:cNvSpPr>
            <a:spLocks noGrp="1"/>
          </p:cNvSpPr>
          <p:nvPr>
            <p:ph type="title"/>
          </p:nvPr>
        </p:nvSpPr>
        <p:spPr>
          <a:xfrm>
            <a:off x="838200" y="155496"/>
            <a:ext cx="10515600" cy="734332"/>
          </a:xfrm>
        </p:spPr>
        <p:txBody>
          <a:bodyPr>
            <a:normAutofit/>
          </a:bodyPr>
          <a:lstStyle/>
          <a:p>
            <a:pPr algn="ctr"/>
            <a:r>
              <a:rPr lang="en-US" sz="2800" b="1" dirty="0">
                <a:latin typeface="+mj-lt"/>
              </a:rPr>
              <a:t>How can we improve data mining performance</a:t>
            </a:r>
            <a:endParaRPr lang="en-US" sz="2800" dirty="0">
              <a:latin typeface="+mj-lt"/>
            </a:endParaRPr>
          </a:p>
        </p:txBody>
      </p:sp>
      <p:sp>
        <p:nvSpPr>
          <p:cNvPr id="3" name="Content Placeholder 2">
            <a:extLst>
              <a:ext uri="{FF2B5EF4-FFF2-40B4-BE49-F238E27FC236}">
                <a16:creationId xmlns:a16="http://schemas.microsoft.com/office/drawing/2014/main" id="{55E137CB-D533-2D6D-5CBC-F214C77D9190}"/>
              </a:ext>
            </a:extLst>
          </p:cNvPr>
          <p:cNvSpPr>
            <a:spLocks noGrp="1"/>
          </p:cNvSpPr>
          <p:nvPr>
            <p:ph idx="1"/>
          </p:nvPr>
        </p:nvSpPr>
        <p:spPr>
          <a:xfrm>
            <a:off x="820964" y="1314786"/>
            <a:ext cx="10515600" cy="4729163"/>
          </a:xfrm>
        </p:spPr>
        <p:txBody>
          <a:bodyPr>
            <a:normAutofit fontScale="25000" lnSpcReduction="20000"/>
          </a:bodyPr>
          <a:lstStyle/>
          <a:p>
            <a:pPr algn="just">
              <a:lnSpc>
                <a:spcPct val="170000"/>
              </a:lnSpc>
            </a:pPr>
            <a:r>
              <a:rPr lang="en-US" sz="6400" b="1" i="0" u="sng" dirty="0">
                <a:solidFill>
                  <a:srgbClr val="05192D"/>
                </a:solidFill>
                <a:effectLst/>
                <a:latin typeface="+mn-lt"/>
              </a:rPr>
              <a:t>Optimizing data import:</a:t>
            </a:r>
          </a:p>
          <a:p>
            <a:pPr marL="457200" lvl="1" indent="0" algn="just">
              <a:lnSpc>
                <a:spcPct val="170000"/>
              </a:lnSpc>
              <a:buNone/>
            </a:pPr>
            <a:r>
              <a:rPr lang="en-US" sz="6400" i="0" dirty="0">
                <a:solidFill>
                  <a:srgbClr val="05192D"/>
                </a:solidFill>
                <a:effectLst/>
                <a:latin typeface="+mn-lt"/>
              </a:rPr>
              <a:t>Reading large datasets </a:t>
            </a:r>
            <a:r>
              <a:rPr lang="en-US" sz="6400" dirty="0">
                <a:solidFill>
                  <a:srgbClr val="05192D"/>
                </a:solidFill>
                <a:latin typeface="+mn-lt"/>
              </a:rPr>
              <a:t>is often time consuming in pandas and polars provides faster alternative.</a:t>
            </a:r>
          </a:p>
          <a:p>
            <a:pPr algn="just">
              <a:lnSpc>
                <a:spcPct val="170000"/>
              </a:lnSpc>
            </a:pPr>
            <a:r>
              <a:rPr lang="en-US" sz="6400" b="0" i="0" dirty="0">
                <a:solidFill>
                  <a:srgbClr val="05192D"/>
                </a:solidFill>
                <a:effectLst/>
                <a:latin typeface="+mn-lt"/>
              </a:rPr>
              <a:t>Here are some techniques that can help improve performance when reading data files:</a:t>
            </a:r>
          </a:p>
          <a:p>
            <a:pPr lvl="1" algn="just">
              <a:lnSpc>
                <a:spcPct val="170000"/>
              </a:lnSpc>
              <a:buFont typeface="Wingdings" pitchFamily="2" charset="2"/>
              <a:buChar char="§"/>
            </a:pPr>
            <a:r>
              <a:rPr lang="en-US" sz="6400" b="1" u="sng" dirty="0">
                <a:solidFill>
                  <a:srgbClr val="05192D"/>
                </a:solidFill>
                <a:latin typeface="+mn-lt"/>
              </a:rPr>
              <a:t>Data Chunking:</a:t>
            </a:r>
          </a:p>
          <a:p>
            <a:pPr marL="457200" lvl="1" indent="0" algn="just">
              <a:lnSpc>
                <a:spcPct val="170000"/>
              </a:lnSpc>
              <a:buNone/>
            </a:pPr>
            <a:r>
              <a:rPr lang="en-US" sz="6400" b="0" i="0" dirty="0">
                <a:solidFill>
                  <a:srgbClr val="05192D"/>
                </a:solidFill>
                <a:effectLst/>
                <a:latin typeface="+mn-lt"/>
              </a:rPr>
              <a:t>Instead of reading full file, we can break it into little pieces, aka chunks. This technique allows for faster data importing while reducing memory required to store it all simultaneously.</a:t>
            </a:r>
          </a:p>
          <a:p>
            <a:pPr lvl="1" algn="just">
              <a:lnSpc>
                <a:spcPct val="170000"/>
              </a:lnSpc>
              <a:buFont typeface="Wingdings" pitchFamily="2" charset="2"/>
              <a:buChar char="§"/>
            </a:pPr>
            <a:r>
              <a:rPr lang="en-US" sz="6400" b="1" i="0" u="sng" dirty="0">
                <a:solidFill>
                  <a:srgbClr val="05192D"/>
                </a:solidFill>
                <a:effectLst/>
                <a:latin typeface="+mn-lt"/>
              </a:rPr>
              <a:t>Read only required columns:</a:t>
            </a:r>
          </a:p>
          <a:p>
            <a:pPr marL="457200" lvl="1" indent="0" algn="just">
              <a:lnSpc>
                <a:spcPct val="170000"/>
              </a:lnSpc>
              <a:buNone/>
            </a:pPr>
            <a:r>
              <a:rPr lang="en-US" sz="6400" b="0" i="0" dirty="0">
                <a:solidFill>
                  <a:srgbClr val="05192D"/>
                </a:solidFill>
                <a:effectLst/>
                <a:latin typeface="+mn-lt"/>
              </a:rPr>
              <a:t>Instead of reading whole dataset, use a preliminary filter and read only the required columns as polars does</a:t>
            </a:r>
          </a:p>
          <a:p>
            <a:pPr lvl="1" algn="just">
              <a:lnSpc>
                <a:spcPct val="170000"/>
              </a:lnSpc>
              <a:buFont typeface="Wingdings" pitchFamily="2" charset="2"/>
              <a:buChar char="§"/>
            </a:pPr>
            <a:r>
              <a:rPr lang="en-US" sz="6400" b="1" i="0" u="sng" dirty="0" err="1">
                <a:solidFill>
                  <a:srgbClr val="05192D"/>
                </a:solidFill>
                <a:effectLst/>
                <a:latin typeface="+mn-lt"/>
              </a:rPr>
              <a:t>Downcasting</a:t>
            </a:r>
            <a:r>
              <a:rPr lang="en-US" sz="6400" b="1" i="0" u="sng" dirty="0">
                <a:solidFill>
                  <a:srgbClr val="05192D"/>
                </a:solidFill>
                <a:effectLst/>
                <a:latin typeface="+mn-lt"/>
              </a:rPr>
              <a:t> data types. </a:t>
            </a:r>
          </a:p>
          <a:p>
            <a:pPr marL="457200" lvl="1" indent="0" algn="just">
              <a:lnSpc>
                <a:spcPct val="170000"/>
              </a:lnSpc>
              <a:buNone/>
            </a:pPr>
            <a:r>
              <a:rPr lang="en-US" sz="6400" b="0" i="0" dirty="0">
                <a:solidFill>
                  <a:srgbClr val="05192D"/>
                </a:solidFill>
                <a:effectLst/>
                <a:latin typeface="+mn-lt"/>
              </a:rPr>
              <a:t>Tools like pandas have a default behavior when assigning data types to imported columns. Sometimes, there may be other available types that require less memory without losing information. </a:t>
            </a:r>
            <a:r>
              <a:rPr lang="en-US" sz="6400" b="0" i="0" dirty="0" err="1">
                <a:solidFill>
                  <a:srgbClr val="05192D"/>
                </a:solidFill>
                <a:effectLst/>
                <a:latin typeface="+mn-lt"/>
              </a:rPr>
              <a:t>Downcasting</a:t>
            </a:r>
            <a:r>
              <a:rPr lang="en-US" sz="6400" b="0" i="0" dirty="0">
                <a:solidFill>
                  <a:srgbClr val="05192D"/>
                </a:solidFill>
                <a:effectLst/>
                <a:latin typeface="+mn-lt"/>
              </a:rPr>
              <a:t> is a process of changing data types into the smallest type that can handle its value</a:t>
            </a:r>
          </a:p>
          <a:p>
            <a:pPr marL="0" indent="0">
              <a:buNone/>
            </a:pPr>
            <a:endParaRPr lang="en-US" sz="2400" dirty="0">
              <a:solidFill>
                <a:srgbClr val="05192D"/>
              </a:solidFill>
            </a:endParaRPr>
          </a:p>
          <a:p>
            <a:pPr lvl="1"/>
            <a:endParaRPr lang="en-US" sz="2000" i="0" dirty="0">
              <a:solidFill>
                <a:srgbClr val="05192D"/>
              </a:solidFill>
              <a:effectLst/>
            </a:endParaRPr>
          </a:p>
          <a:p>
            <a:pPr marL="0" indent="0">
              <a:buNone/>
            </a:pPr>
            <a:endParaRPr lang="en-US" dirty="0"/>
          </a:p>
        </p:txBody>
      </p:sp>
      <p:pic>
        <p:nvPicPr>
          <p:cNvPr id="5" name="Picture 4" descr="A white lines in a shape of a bear&#10;&#10;Description automatically generated">
            <a:extLst>
              <a:ext uri="{FF2B5EF4-FFF2-40B4-BE49-F238E27FC236}">
                <a16:creationId xmlns:a16="http://schemas.microsoft.com/office/drawing/2014/main" id="{51BE149F-E59E-B6CA-D944-53E173019DA2}"/>
              </a:ext>
            </a:extLst>
          </p:cNvPr>
          <p:cNvPicPr>
            <a:picLocks noChangeAspect="1"/>
          </p:cNvPicPr>
          <p:nvPr/>
        </p:nvPicPr>
        <p:blipFill>
          <a:blip r:embed="rId2"/>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746343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E7EC-AE32-E1C4-D37D-328896BF209D}"/>
              </a:ext>
            </a:extLst>
          </p:cNvPr>
          <p:cNvSpPr>
            <a:spLocks noGrp="1"/>
          </p:cNvSpPr>
          <p:nvPr>
            <p:ph type="title"/>
          </p:nvPr>
        </p:nvSpPr>
        <p:spPr>
          <a:xfrm>
            <a:off x="838200" y="171569"/>
            <a:ext cx="10515600" cy="788760"/>
          </a:xfrm>
        </p:spPr>
        <p:txBody>
          <a:bodyPr>
            <a:normAutofit/>
          </a:bodyPr>
          <a:lstStyle/>
          <a:p>
            <a:pPr algn="ctr"/>
            <a:r>
              <a:rPr lang="en-US" sz="2800" b="1" dirty="0">
                <a:latin typeface="+mj-lt"/>
              </a:rPr>
              <a:t>How can we improve data mining performance</a:t>
            </a:r>
            <a:endParaRPr lang="en-US" sz="2800" dirty="0">
              <a:latin typeface="+mj-lt"/>
            </a:endParaRPr>
          </a:p>
        </p:txBody>
      </p:sp>
      <p:sp>
        <p:nvSpPr>
          <p:cNvPr id="3" name="Content Placeholder 2">
            <a:extLst>
              <a:ext uri="{FF2B5EF4-FFF2-40B4-BE49-F238E27FC236}">
                <a16:creationId xmlns:a16="http://schemas.microsoft.com/office/drawing/2014/main" id="{E33EBD18-BA0E-2F39-F145-028602465AC6}"/>
              </a:ext>
            </a:extLst>
          </p:cNvPr>
          <p:cNvSpPr>
            <a:spLocks noGrp="1"/>
          </p:cNvSpPr>
          <p:nvPr>
            <p:ph idx="1"/>
          </p:nvPr>
        </p:nvSpPr>
        <p:spPr>
          <a:xfrm>
            <a:off x="838200" y="1153886"/>
            <a:ext cx="10515600" cy="4696506"/>
          </a:xfrm>
        </p:spPr>
        <p:txBody>
          <a:bodyPr>
            <a:noAutofit/>
          </a:bodyPr>
          <a:lstStyle/>
          <a:p>
            <a:pPr algn="just" rtl="0">
              <a:lnSpc>
                <a:spcPct val="150000"/>
              </a:lnSpc>
            </a:pPr>
            <a:r>
              <a:rPr lang="en-US" sz="1600" b="1" i="0" u="sng" dirty="0">
                <a:solidFill>
                  <a:srgbClr val="05192D"/>
                </a:solidFill>
                <a:effectLst/>
                <a:latin typeface="+mn-lt"/>
              </a:rPr>
              <a:t>Lazy Evaluation and Query Planning</a:t>
            </a:r>
          </a:p>
          <a:p>
            <a:pPr lvl="1" algn="just">
              <a:lnSpc>
                <a:spcPct val="150000"/>
              </a:lnSpc>
              <a:buFont typeface="Wingdings" pitchFamily="2" charset="2"/>
              <a:buChar char="§"/>
            </a:pPr>
            <a:r>
              <a:rPr lang="en-US" sz="1600" b="0" i="0" dirty="0">
                <a:solidFill>
                  <a:srgbClr val="05192D"/>
                </a:solidFill>
                <a:effectLst/>
                <a:latin typeface="+mn-lt"/>
              </a:rPr>
              <a:t>The order </a:t>
            </a:r>
            <a:r>
              <a:rPr lang="en-US" sz="1600" dirty="0">
                <a:solidFill>
                  <a:srgbClr val="05192D"/>
                </a:solidFill>
                <a:latin typeface="+mn-lt"/>
              </a:rPr>
              <a:t>of </a:t>
            </a:r>
            <a:r>
              <a:rPr lang="en-US" sz="1600" b="0" i="0" dirty="0">
                <a:solidFill>
                  <a:srgbClr val="05192D"/>
                </a:solidFill>
                <a:effectLst/>
                <a:latin typeface="+mn-lt"/>
              </a:rPr>
              <a:t>operations affects performance. </a:t>
            </a:r>
            <a:r>
              <a:rPr lang="en-US" sz="1600" dirty="0">
                <a:solidFill>
                  <a:srgbClr val="05192D"/>
                </a:solidFill>
                <a:latin typeface="+mn-lt"/>
              </a:rPr>
              <a:t>We</a:t>
            </a:r>
            <a:r>
              <a:rPr lang="en-US" sz="1600" b="0" i="0" dirty="0">
                <a:solidFill>
                  <a:srgbClr val="05192D"/>
                </a:solidFill>
                <a:effectLst/>
                <a:latin typeface="+mn-lt"/>
              </a:rPr>
              <a:t> can reorder some computations and get same answer more efficiently.</a:t>
            </a:r>
          </a:p>
          <a:p>
            <a:pPr lvl="1" algn="just">
              <a:lnSpc>
                <a:spcPct val="150000"/>
              </a:lnSpc>
              <a:buFont typeface="Wingdings" pitchFamily="2" charset="2"/>
              <a:buChar char="§"/>
            </a:pPr>
            <a:r>
              <a:rPr lang="en-US" sz="1600" b="0" i="0" dirty="0">
                <a:solidFill>
                  <a:srgbClr val="05192D"/>
                </a:solidFill>
                <a:effectLst/>
                <a:latin typeface="+mn-lt"/>
              </a:rPr>
              <a:t>There are two strategies to achieve this: </a:t>
            </a:r>
            <a:r>
              <a:rPr lang="en-US" sz="1600" b="1" i="1" dirty="0">
                <a:solidFill>
                  <a:srgbClr val="05192D"/>
                </a:solidFill>
                <a:effectLst/>
                <a:latin typeface="+mn-lt"/>
              </a:rPr>
              <a:t>lazy evaluation </a:t>
            </a:r>
            <a:r>
              <a:rPr lang="en-US" sz="1600" b="0" i="0" dirty="0">
                <a:solidFill>
                  <a:srgbClr val="05192D"/>
                </a:solidFill>
                <a:effectLst/>
                <a:latin typeface="+mn-lt"/>
              </a:rPr>
              <a:t>and </a:t>
            </a:r>
            <a:r>
              <a:rPr lang="en-US" sz="1600" b="1" i="1" dirty="0">
                <a:solidFill>
                  <a:srgbClr val="05192D"/>
                </a:solidFill>
                <a:effectLst/>
                <a:latin typeface="+mn-lt"/>
              </a:rPr>
              <a:t>query planning</a:t>
            </a:r>
            <a:r>
              <a:rPr lang="en-US" sz="1600" b="0" i="0" dirty="0">
                <a:solidFill>
                  <a:srgbClr val="05192D"/>
                </a:solidFill>
                <a:effectLst/>
                <a:latin typeface="+mn-lt"/>
              </a:rPr>
              <a:t>. The former refers to process of delaying computations until absolutely necessary. In contrast, the latter is a process of finding most efficient way of performing multiple data manipulations given a set of different queries. To do so, query planning normally involves use of a query optimizer.</a:t>
            </a:r>
          </a:p>
          <a:p>
            <a:pPr algn="just">
              <a:lnSpc>
                <a:spcPct val="150000"/>
              </a:lnSpc>
            </a:pPr>
            <a:r>
              <a:rPr lang="en-US" sz="1600" b="1" i="0" u="sng" dirty="0">
                <a:solidFill>
                  <a:srgbClr val="05192D"/>
                </a:solidFill>
                <a:effectLst/>
                <a:latin typeface="+mn-lt"/>
              </a:rPr>
              <a:t>Out-of-Core Processing</a:t>
            </a:r>
          </a:p>
          <a:p>
            <a:pPr marL="0" indent="0" algn="just">
              <a:lnSpc>
                <a:spcPct val="150000"/>
              </a:lnSpc>
              <a:buNone/>
            </a:pPr>
            <a:r>
              <a:rPr lang="en-US" sz="1600" i="0" dirty="0">
                <a:solidFill>
                  <a:srgbClr val="05192D"/>
                </a:solidFill>
                <a:effectLst/>
                <a:latin typeface="+mn-lt"/>
              </a:rPr>
              <a:t>Pandas store entire datasets in memory which is not efficient when working with large datasets.</a:t>
            </a:r>
            <a:r>
              <a:rPr lang="en-US" sz="1600" b="0" i="0" dirty="0">
                <a:solidFill>
                  <a:srgbClr val="05192D"/>
                </a:solidFill>
                <a:effectLst/>
                <a:latin typeface="+mn-lt"/>
              </a:rPr>
              <a:t> Out-of-core processing refers to external memory (e.g., an external disk) that stores data that couldn’t fit </a:t>
            </a:r>
            <a:r>
              <a:rPr lang="en-US" sz="1600" dirty="0">
                <a:solidFill>
                  <a:srgbClr val="05192D"/>
                </a:solidFill>
                <a:latin typeface="+mn-lt"/>
              </a:rPr>
              <a:t>in </a:t>
            </a:r>
            <a:r>
              <a:rPr lang="en-US" sz="1600" b="0" i="0" dirty="0">
                <a:solidFill>
                  <a:srgbClr val="05192D"/>
                </a:solidFill>
                <a:effectLst/>
                <a:latin typeface="+mn-lt"/>
              </a:rPr>
              <a:t>core memory. </a:t>
            </a:r>
            <a:r>
              <a:rPr lang="en-US" sz="1600" dirty="0">
                <a:solidFill>
                  <a:srgbClr val="05192D"/>
                </a:solidFill>
                <a:latin typeface="+mn-lt"/>
              </a:rPr>
              <a:t>It</a:t>
            </a:r>
            <a:r>
              <a:rPr lang="en-US" sz="1600" b="0" i="0" dirty="0">
                <a:solidFill>
                  <a:srgbClr val="05192D"/>
                </a:solidFill>
                <a:effectLst/>
                <a:latin typeface="+mn-lt"/>
              </a:rPr>
              <a:t> processes externally stored data in chunks and gives the same results.</a:t>
            </a:r>
            <a:endParaRPr lang="en-US" sz="1600" i="0" dirty="0">
              <a:solidFill>
                <a:srgbClr val="05192D"/>
              </a:solidFill>
              <a:effectLst/>
              <a:latin typeface="+mn-lt"/>
            </a:endParaRPr>
          </a:p>
          <a:p>
            <a:pPr marL="0" indent="0">
              <a:buNone/>
            </a:pPr>
            <a:br>
              <a:rPr lang="en-US" sz="1800" dirty="0"/>
            </a:br>
            <a:endParaRPr lang="en-US" sz="1800" dirty="0"/>
          </a:p>
        </p:txBody>
      </p:sp>
      <p:pic>
        <p:nvPicPr>
          <p:cNvPr id="4" name="Picture 3" descr="A white lines in a shape of a bear&#10;&#10;Description automatically generated">
            <a:extLst>
              <a:ext uri="{FF2B5EF4-FFF2-40B4-BE49-F238E27FC236}">
                <a16:creationId xmlns:a16="http://schemas.microsoft.com/office/drawing/2014/main" id="{16628793-09E8-22C3-8CF1-830577AF1F8B}"/>
              </a:ext>
            </a:extLst>
          </p:cNvPr>
          <p:cNvPicPr>
            <a:picLocks noChangeAspect="1"/>
          </p:cNvPicPr>
          <p:nvPr/>
        </p:nvPicPr>
        <p:blipFill>
          <a:blip r:embed="rId2"/>
          <a:stretch>
            <a:fillRect/>
          </a:stretch>
        </p:blipFill>
        <p:spPr>
          <a:xfrm>
            <a:off x="10820400" y="6043949"/>
            <a:ext cx="1032329" cy="658555"/>
          </a:xfrm>
          <a:prstGeom prst="rect">
            <a:avLst/>
          </a:prstGeom>
        </p:spPr>
      </p:pic>
      <p:pic>
        <p:nvPicPr>
          <p:cNvPr id="21506" name="Picture 2" descr="10 Data Mining Techniques: Top Methods to Know | Built In">
            <a:extLst>
              <a:ext uri="{FF2B5EF4-FFF2-40B4-BE49-F238E27FC236}">
                <a16:creationId xmlns:a16="http://schemas.microsoft.com/office/drawing/2014/main" id="{1988559D-D0B4-22C5-9890-034A9C220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210" y="5156311"/>
            <a:ext cx="3116580" cy="163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699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CA2E-8420-3415-A11C-F1D845629FEB}"/>
              </a:ext>
            </a:extLst>
          </p:cNvPr>
          <p:cNvSpPr>
            <a:spLocks noGrp="1"/>
          </p:cNvSpPr>
          <p:nvPr>
            <p:ph type="title"/>
          </p:nvPr>
        </p:nvSpPr>
        <p:spPr>
          <a:xfrm>
            <a:off x="838200" y="223612"/>
            <a:ext cx="10515600" cy="457425"/>
          </a:xfrm>
        </p:spPr>
        <p:txBody>
          <a:bodyPr>
            <a:noAutofit/>
          </a:bodyPr>
          <a:lstStyle/>
          <a:p>
            <a:pPr algn="ctr" rtl="0"/>
            <a:r>
              <a:rPr lang="en-US" sz="2400" b="1" i="0" dirty="0">
                <a:solidFill>
                  <a:schemeClr val="bg1"/>
                </a:solidFill>
                <a:effectLst/>
                <a:latin typeface="+mj-lt"/>
              </a:rPr>
              <a:t>What are Some High-Performance pandas Alternatives?</a:t>
            </a:r>
            <a:br>
              <a:rPr lang="en-US" sz="2400" b="1" i="0" dirty="0">
                <a:solidFill>
                  <a:schemeClr val="bg1"/>
                </a:solidFill>
                <a:effectLst/>
                <a:latin typeface="+mj-lt"/>
              </a:rPr>
            </a:br>
            <a:br>
              <a:rPr lang="en-US" sz="2400" b="1" dirty="0">
                <a:solidFill>
                  <a:schemeClr val="bg1"/>
                </a:solidFill>
                <a:latin typeface="+mj-lt"/>
              </a:rPr>
            </a:br>
            <a:endParaRPr lang="en-US" sz="2400" b="1" dirty="0">
              <a:solidFill>
                <a:schemeClr val="bg1"/>
              </a:solidFill>
              <a:latin typeface="+mj-lt"/>
            </a:endParaRPr>
          </a:p>
        </p:txBody>
      </p:sp>
      <p:sp>
        <p:nvSpPr>
          <p:cNvPr id="3" name="Content Placeholder 2">
            <a:extLst>
              <a:ext uri="{FF2B5EF4-FFF2-40B4-BE49-F238E27FC236}">
                <a16:creationId xmlns:a16="http://schemas.microsoft.com/office/drawing/2014/main" id="{6DA82E66-E0B0-93C7-605C-E520E761511B}"/>
              </a:ext>
            </a:extLst>
          </p:cNvPr>
          <p:cNvSpPr>
            <a:spLocks noGrp="1"/>
          </p:cNvSpPr>
          <p:nvPr>
            <p:ph idx="1"/>
          </p:nvPr>
        </p:nvSpPr>
        <p:spPr>
          <a:xfrm>
            <a:off x="838200" y="1303901"/>
            <a:ext cx="10515600" cy="4750934"/>
          </a:xfrm>
        </p:spPr>
        <p:txBody>
          <a:bodyPr>
            <a:normAutofit/>
          </a:bodyPr>
          <a:lstStyle/>
          <a:p>
            <a:pPr algn="just">
              <a:lnSpc>
                <a:spcPct val="160000"/>
              </a:lnSpc>
            </a:pPr>
            <a:r>
              <a:rPr lang="en-US" sz="1800" dirty="0">
                <a:latin typeface="+mn-lt"/>
              </a:rPr>
              <a:t>Besides Polars some high performance pandas alternatives are:</a:t>
            </a:r>
          </a:p>
          <a:p>
            <a:pPr marL="0" indent="0" algn="just">
              <a:lnSpc>
                <a:spcPct val="160000"/>
              </a:lnSpc>
              <a:buNone/>
            </a:pPr>
            <a:endParaRPr lang="en-US" sz="1600" dirty="0">
              <a:latin typeface="+mn-lt"/>
            </a:endParaRPr>
          </a:p>
          <a:p>
            <a:pPr lvl="1" algn="just">
              <a:lnSpc>
                <a:spcPct val="160000"/>
              </a:lnSpc>
              <a:buFont typeface="Wingdings" pitchFamily="2" charset="2"/>
              <a:buChar char="§"/>
            </a:pPr>
            <a:r>
              <a:rPr lang="en-US" sz="1800" b="1" i="0" u="none" strike="noStrike" dirty="0">
                <a:effectLst/>
                <a:latin typeface="+mn-lt"/>
                <a:hlinkClick r:id="rId2">
                  <a:extLst>
                    <a:ext uri="{A12FA001-AC4F-418D-AE19-62706E023703}">
                      <ahyp:hlinkClr xmlns:ahyp="http://schemas.microsoft.com/office/drawing/2018/hyperlinkcolor" val="tx"/>
                    </a:ext>
                  </a:extLst>
                </a:hlinkClick>
              </a:rPr>
              <a:t>Koalas</a:t>
            </a:r>
            <a:r>
              <a:rPr lang="en-US" sz="1800" b="0" i="0" dirty="0">
                <a:effectLst/>
                <a:latin typeface="+mn-lt"/>
              </a:rPr>
              <a:t>. </a:t>
            </a:r>
            <a:r>
              <a:rPr lang="en-US" sz="1800" b="0" i="0" dirty="0">
                <a:solidFill>
                  <a:srgbClr val="05192D"/>
                </a:solidFill>
                <a:effectLst/>
                <a:latin typeface="+mn-lt"/>
              </a:rPr>
              <a:t>A pandas API built on top of </a:t>
            </a:r>
            <a:r>
              <a:rPr lang="en-US" sz="1800" b="0" i="0" dirty="0" err="1">
                <a:solidFill>
                  <a:srgbClr val="05192D"/>
                </a:solidFill>
                <a:effectLst/>
                <a:latin typeface="+mn-lt"/>
              </a:rPr>
              <a:t>PySpark</a:t>
            </a:r>
            <a:r>
              <a:rPr lang="en-US" sz="1800" b="0" i="0" dirty="0">
                <a:solidFill>
                  <a:srgbClr val="05192D"/>
                </a:solidFill>
                <a:effectLst/>
                <a:latin typeface="+mn-lt"/>
              </a:rPr>
              <a:t>. If you use Spark, you should consider this tool.</a:t>
            </a:r>
          </a:p>
          <a:p>
            <a:pPr lvl="1" algn="just">
              <a:lnSpc>
                <a:spcPct val="160000"/>
              </a:lnSpc>
              <a:buFont typeface="Wingdings" pitchFamily="2" charset="2"/>
              <a:buChar char="§"/>
            </a:pPr>
            <a:r>
              <a:rPr lang="en-US" sz="1800" b="1" i="0" u="none" strike="noStrike" dirty="0">
                <a:effectLst/>
                <a:latin typeface="+mn-lt"/>
                <a:hlinkClick r:id="rId3">
                  <a:extLst>
                    <a:ext uri="{A12FA001-AC4F-418D-AE19-62706E023703}">
                      <ahyp:hlinkClr xmlns:ahyp="http://schemas.microsoft.com/office/drawing/2018/hyperlinkcolor" val="tx"/>
                    </a:ext>
                  </a:extLst>
                </a:hlinkClick>
              </a:rPr>
              <a:t>Vaex</a:t>
            </a:r>
            <a:r>
              <a:rPr lang="en-US" sz="1800" b="0" i="0" dirty="0">
                <a:effectLst/>
                <a:latin typeface="+mn-lt"/>
              </a:rPr>
              <a:t>. </a:t>
            </a:r>
            <a:r>
              <a:rPr lang="en-US" sz="1800" b="0" i="0" dirty="0">
                <a:solidFill>
                  <a:srgbClr val="05192D"/>
                </a:solidFill>
                <a:effectLst/>
                <a:latin typeface="+mn-lt"/>
              </a:rPr>
              <a:t>A pandas API for out-of-memory computation</a:t>
            </a:r>
            <a:r>
              <a:rPr lang="en-US" sz="1800" dirty="0">
                <a:solidFill>
                  <a:srgbClr val="05192D"/>
                </a:solidFill>
                <a:latin typeface="+mn-lt"/>
              </a:rPr>
              <a:t> </a:t>
            </a:r>
            <a:r>
              <a:rPr lang="en-US" sz="1800" b="0" i="0" dirty="0">
                <a:solidFill>
                  <a:srgbClr val="05192D"/>
                </a:solidFill>
                <a:effectLst/>
                <a:latin typeface="+mn-lt"/>
              </a:rPr>
              <a:t>for analyzing big data at billion rows per second.</a:t>
            </a:r>
          </a:p>
          <a:p>
            <a:pPr lvl="1" algn="just">
              <a:lnSpc>
                <a:spcPct val="160000"/>
              </a:lnSpc>
              <a:buFont typeface="Wingdings" pitchFamily="2" charset="2"/>
              <a:buChar char="§"/>
            </a:pPr>
            <a:r>
              <a:rPr lang="en-US" sz="1800" b="1" i="0" u="none" strike="noStrike" dirty="0">
                <a:effectLst/>
                <a:latin typeface="+mn-lt"/>
                <a:hlinkClick r:id="rId4">
                  <a:extLst>
                    <a:ext uri="{A12FA001-AC4F-418D-AE19-62706E023703}">
                      <ahyp:hlinkClr xmlns:ahyp="http://schemas.microsoft.com/office/drawing/2018/hyperlinkcolor" val="tx"/>
                    </a:ext>
                  </a:extLst>
                </a:hlinkClick>
              </a:rPr>
              <a:t>Modin</a:t>
            </a:r>
            <a:r>
              <a:rPr lang="en-US" sz="1800" b="0" i="0" dirty="0">
                <a:effectLst/>
                <a:latin typeface="+mn-lt"/>
              </a:rPr>
              <a:t>. </a:t>
            </a:r>
            <a:r>
              <a:rPr lang="en-US" sz="1800" b="0" i="0" dirty="0">
                <a:solidFill>
                  <a:srgbClr val="05192D"/>
                </a:solidFill>
                <a:effectLst/>
                <a:latin typeface="+mn-lt"/>
              </a:rPr>
              <a:t>A pandas API for parallel programming, based on </a:t>
            </a:r>
            <a:r>
              <a:rPr lang="en-US" sz="1800" b="0" i="0" dirty="0" err="1">
                <a:solidFill>
                  <a:srgbClr val="05192D"/>
                </a:solidFill>
                <a:effectLst/>
                <a:latin typeface="+mn-lt"/>
              </a:rPr>
              <a:t>Dask</a:t>
            </a:r>
            <a:r>
              <a:rPr lang="en-US" sz="1800" b="0" i="0" dirty="0">
                <a:solidFill>
                  <a:srgbClr val="05192D"/>
                </a:solidFill>
                <a:effectLst/>
                <a:latin typeface="+mn-lt"/>
              </a:rPr>
              <a:t> or Ray frameworks for big data projects. If you use </a:t>
            </a:r>
            <a:r>
              <a:rPr lang="en-US" sz="1800" b="0" i="0" dirty="0" err="1">
                <a:solidFill>
                  <a:srgbClr val="05192D"/>
                </a:solidFill>
                <a:effectLst/>
                <a:latin typeface="+mn-lt"/>
              </a:rPr>
              <a:t>Dask</a:t>
            </a:r>
            <a:r>
              <a:rPr lang="en-US" sz="1800" b="0" i="0" dirty="0">
                <a:solidFill>
                  <a:srgbClr val="05192D"/>
                </a:solidFill>
                <a:effectLst/>
                <a:latin typeface="+mn-lt"/>
              </a:rPr>
              <a:t> or Ray, </a:t>
            </a:r>
            <a:r>
              <a:rPr lang="en-US" sz="1800" b="0" i="0" dirty="0" err="1">
                <a:solidFill>
                  <a:srgbClr val="05192D"/>
                </a:solidFill>
                <a:effectLst/>
                <a:latin typeface="+mn-lt"/>
              </a:rPr>
              <a:t>Modin</a:t>
            </a:r>
            <a:r>
              <a:rPr lang="en-US" sz="1800" b="0" i="0" dirty="0">
                <a:solidFill>
                  <a:srgbClr val="05192D"/>
                </a:solidFill>
                <a:effectLst/>
                <a:latin typeface="+mn-lt"/>
              </a:rPr>
              <a:t> is a great resource.</a:t>
            </a:r>
          </a:p>
          <a:p>
            <a:pPr lvl="1" algn="just">
              <a:lnSpc>
                <a:spcPct val="160000"/>
              </a:lnSpc>
              <a:buFont typeface="Wingdings" pitchFamily="2" charset="2"/>
              <a:buChar char="§"/>
            </a:pPr>
            <a:r>
              <a:rPr lang="en-US" sz="1800" b="1" i="0" u="none" strike="noStrike" dirty="0">
                <a:effectLst/>
                <a:latin typeface="+mn-lt"/>
                <a:hlinkClick r:id="rId5">
                  <a:extLst>
                    <a:ext uri="{A12FA001-AC4F-418D-AE19-62706E023703}">
                      <ahyp:hlinkClr xmlns:ahyp="http://schemas.microsoft.com/office/drawing/2018/hyperlinkcolor" val="tx"/>
                    </a:ext>
                  </a:extLst>
                </a:hlinkClick>
              </a:rPr>
              <a:t>cuDF</a:t>
            </a:r>
            <a:r>
              <a:rPr lang="en-US" sz="1800" b="0" i="0" dirty="0">
                <a:effectLst/>
                <a:latin typeface="+mn-lt"/>
              </a:rPr>
              <a:t>. </a:t>
            </a:r>
            <a:r>
              <a:rPr lang="en-US" sz="1800" b="0" i="0" dirty="0">
                <a:solidFill>
                  <a:srgbClr val="05192D"/>
                </a:solidFill>
                <a:effectLst/>
                <a:latin typeface="+mn-lt"/>
              </a:rPr>
              <a:t>Part of the RAPIDS project, </a:t>
            </a:r>
            <a:r>
              <a:rPr lang="en-US" sz="1800" b="0" i="0" dirty="0" err="1">
                <a:solidFill>
                  <a:srgbClr val="05192D"/>
                </a:solidFill>
                <a:effectLst/>
                <a:latin typeface="+mn-lt"/>
              </a:rPr>
              <a:t>cuDF</a:t>
            </a:r>
            <a:r>
              <a:rPr lang="en-US" sz="1800" b="0" i="0" dirty="0">
                <a:solidFill>
                  <a:srgbClr val="05192D"/>
                </a:solidFill>
                <a:effectLst/>
                <a:latin typeface="+mn-lt"/>
              </a:rPr>
              <a:t> is a pandas-like API for GPU computation that relies on NVIDIA GPUs or other parts of RAPIDS to perform high-speed data manipulation.</a:t>
            </a:r>
          </a:p>
          <a:p>
            <a:endParaRPr lang="en-US" dirty="0"/>
          </a:p>
        </p:txBody>
      </p:sp>
      <p:pic>
        <p:nvPicPr>
          <p:cNvPr id="4" name="Picture 3" descr="A white lines in a shape of a bear&#10;&#10;Description automatically generated">
            <a:extLst>
              <a:ext uri="{FF2B5EF4-FFF2-40B4-BE49-F238E27FC236}">
                <a16:creationId xmlns:a16="http://schemas.microsoft.com/office/drawing/2014/main" id="{5B0383B9-A969-B935-6A56-1C927519B0E1}"/>
              </a:ext>
            </a:extLst>
          </p:cNvPr>
          <p:cNvPicPr>
            <a:picLocks noChangeAspect="1"/>
          </p:cNvPicPr>
          <p:nvPr/>
        </p:nvPicPr>
        <p:blipFill>
          <a:blip r:embed="rId6"/>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11555753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DFD9-1414-BDA2-F8FD-C48E7B39778F}"/>
              </a:ext>
            </a:extLst>
          </p:cNvPr>
          <p:cNvSpPr>
            <a:spLocks noGrp="1"/>
          </p:cNvSpPr>
          <p:nvPr>
            <p:ph type="title"/>
          </p:nvPr>
        </p:nvSpPr>
        <p:spPr>
          <a:xfrm>
            <a:off x="1057790" y="137160"/>
            <a:ext cx="10064239" cy="659011"/>
          </a:xfrm>
        </p:spPr>
        <p:txBody>
          <a:bodyPr/>
          <a:lstStyle/>
          <a:p>
            <a:pPr algn="ctr"/>
            <a:r>
              <a:rPr lang="en-US" sz="2800" b="1" dirty="0">
                <a:latin typeface="+mj-lt"/>
              </a:rPr>
              <a:t>Poll Question</a:t>
            </a:r>
          </a:p>
        </p:txBody>
      </p:sp>
      <p:sp>
        <p:nvSpPr>
          <p:cNvPr id="3" name="Content Placeholder 2">
            <a:extLst>
              <a:ext uri="{FF2B5EF4-FFF2-40B4-BE49-F238E27FC236}">
                <a16:creationId xmlns:a16="http://schemas.microsoft.com/office/drawing/2014/main" id="{9D1462F9-6206-3A33-C2BC-1A5FBB2E86C2}"/>
              </a:ext>
            </a:extLst>
          </p:cNvPr>
          <p:cNvSpPr>
            <a:spLocks noGrp="1"/>
          </p:cNvSpPr>
          <p:nvPr>
            <p:ph idx="1"/>
          </p:nvPr>
        </p:nvSpPr>
        <p:spPr/>
        <p:txBody>
          <a:bodyPr/>
          <a:lstStyle/>
          <a:p>
            <a:pPr algn="just">
              <a:lnSpc>
                <a:spcPct val="150000"/>
              </a:lnSpc>
            </a:pPr>
            <a:r>
              <a:rPr lang="en-US" sz="2000" dirty="0">
                <a:latin typeface="+mn-lt"/>
              </a:rPr>
              <a:t>How does polars process larger than memory datasets? (multiple selection)</a:t>
            </a:r>
          </a:p>
          <a:p>
            <a:pPr marL="0" indent="0" algn="just">
              <a:lnSpc>
                <a:spcPct val="150000"/>
              </a:lnSpc>
              <a:buNone/>
            </a:pPr>
            <a:endParaRPr lang="en-US" sz="2000" dirty="0">
              <a:latin typeface="+mn-lt"/>
            </a:endParaRPr>
          </a:p>
          <a:p>
            <a:pPr lvl="1" algn="just">
              <a:lnSpc>
                <a:spcPct val="150000"/>
              </a:lnSpc>
              <a:buFont typeface="Wingdings" pitchFamily="2" charset="77"/>
              <a:buChar char="§"/>
            </a:pPr>
            <a:r>
              <a:rPr lang="en-US" sz="2000" dirty="0">
                <a:latin typeface="+mn-lt"/>
              </a:rPr>
              <a:t>Non-streaming mode</a:t>
            </a:r>
          </a:p>
          <a:p>
            <a:pPr lvl="1" algn="just">
              <a:lnSpc>
                <a:spcPct val="150000"/>
              </a:lnSpc>
              <a:buFont typeface="Wingdings" pitchFamily="2" charset="77"/>
              <a:buChar char="§"/>
            </a:pPr>
            <a:r>
              <a:rPr lang="en-US" sz="2000" dirty="0">
                <a:latin typeface="+mn-lt"/>
              </a:rPr>
              <a:t>Streaming mode</a:t>
            </a:r>
          </a:p>
          <a:p>
            <a:pPr lvl="1" algn="just">
              <a:lnSpc>
                <a:spcPct val="150000"/>
              </a:lnSpc>
              <a:buFont typeface="Wingdings" pitchFamily="2" charset="77"/>
              <a:buChar char="§"/>
            </a:pPr>
            <a:r>
              <a:rPr lang="en-US" sz="2000" dirty="0">
                <a:latin typeface="+mn-lt"/>
              </a:rPr>
              <a:t>Dynamic threshold</a:t>
            </a:r>
          </a:p>
          <a:p>
            <a:pPr lvl="1" algn="just">
              <a:lnSpc>
                <a:spcPct val="150000"/>
              </a:lnSpc>
              <a:buFont typeface="Wingdings" pitchFamily="2" charset="77"/>
              <a:buChar char="§"/>
            </a:pPr>
            <a:r>
              <a:rPr lang="en-US" sz="2000" dirty="0">
                <a:latin typeface="+mn-lt"/>
              </a:rPr>
              <a:t>Batches of data</a:t>
            </a:r>
          </a:p>
          <a:p>
            <a:pPr lvl="1" algn="just">
              <a:lnSpc>
                <a:spcPct val="150000"/>
              </a:lnSpc>
              <a:buFont typeface="Wingdings" pitchFamily="2" charset="77"/>
              <a:buChar char="§"/>
            </a:pPr>
            <a:r>
              <a:rPr lang="en-US" sz="2000" dirty="0">
                <a:latin typeface="+mn-lt"/>
              </a:rPr>
              <a:t>Multi-processing</a:t>
            </a:r>
          </a:p>
          <a:p>
            <a:pPr lvl="1" algn="just">
              <a:lnSpc>
                <a:spcPct val="150000"/>
              </a:lnSpc>
              <a:buFont typeface="Wingdings" pitchFamily="2" charset="77"/>
              <a:buChar char="§"/>
            </a:pPr>
            <a:r>
              <a:rPr lang="en-US" sz="2000" dirty="0">
                <a:latin typeface="+mn-lt"/>
              </a:rPr>
              <a:t>Multi-threading</a:t>
            </a:r>
          </a:p>
          <a:p>
            <a:pPr marL="0" indent="0">
              <a:buNone/>
            </a:pPr>
            <a:endParaRPr lang="en-US" dirty="0"/>
          </a:p>
        </p:txBody>
      </p:sp>
    </p:spTree>
    <p:extLst>
      <p:ext uri="{BB962C8B-B14F-4D97-AF65-F5344CB8AC3E}">
        <p14:creationId xmlns:p14="http://schemas.microsoft.com/office/powerpoint/2010/main" val="17428301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F807-DB41-6420-6C7A-F8EF6B7859BF}"/>
              </a:ext>
            </a:extLst>
          </p:cNvPr>
          <p:cNvSpPr>
            <a:spLocks noGrp="1"/>
          </p:cNvSpPr>
          <p:nvPr>
            <p:ph type="title"/>
          </p:nvPr>
        </p:nvSpPr>
        <p:spPr>
          <a:xfrm>
            <a:off x="820964" y="155496"/>
            <a:ext cx="10515600" cy="875846"/>
          </a:xfrm>
        </p:spPr>
        <p:txBody>
          <a:bodyPr>
            <a:normAutofit/>
          </a:bodyPr>
          <a:lstStyle/>
          <a:p>
            <a:pPr algn="ctr"/>
            <a:r>
              <a:rPr lang="en-US" sz="2800" b="1" dirty="0">
                <a:latin typeface="+mj-lt"/>
              </a:rPr>
              <a:t>Why choose Polars</a:t>
            </a:r>
          </a:p>
        </p:txBody>
      </p:sp>
      <p:sp>
        <p:nvSpPr>
          <p:cNvPr id="3" name="Content Placeholder 2">
            <a:extLst>
              <a:ext uri="{FF2B5EF4-FFF2-40B4-BE49-F238E27FC236}">
                <a16:creationId xmlns:a16="http://schemas.microsoft.com/office/drawing/2014/main" id="{8FDC9549-E532-C0FA-80C9-BD3711003E1B}"/>
              </a:ext>
            </a:extLst>
          </p:cNvPr>
          <p:cNvSpPr>
            <a:spLocks noGrp="1"/>
          </p:cNvSpPr>
          <p:nvPr>
            <p:ph idx="1"/>
          </p:nvPr>
        </p:nvSpPr>
        <p:spPr>
          <a:xfrm>
            <a:off x="838200" y="1271243"/>
            <a:ext cx="10515600" cy="4772706"/>
          </a:xfrm>
        </p:spPr>
        <p:txBody>
          <a:bodyPr>
            <a:noAutofit/>
          </a:bodyPr>
          <a:lstStyle/>
          <a:p>
            <a:pPr algn="just" rtl="0">
              <a:lnSpc>
                <a:spcPct val="150000"/>
              </a:lnSpc>
            </a:pPr>
            <a:r>
              <a:rPr lang="en-US" sz="1600" b="0" i="0" dirty="0">
                <a:solidFill>
                  <a:srgbClr val="05192D"/>
                </a:solidFill>
                <a:effectLst/>
                <a:latin typeface="+mn-lt"/>
              </a:rPr>
              <a:t>Though Pandas is most widely used it has limitations when dealing with large datasets. The core mission of</a:t>
            </a:r>
            <a:r>
              <a:rPr lang="en-US" sz="1600" b="0" i="0" dirty="0">
                <a:effectLst/>
                <a:latin typeface="+mn-lt"/>
              </a:rPr>
              <a:t> </a:t>
            </a:r>
            <a:r>
              <a:rPr lang="en-US" sz="1600" b="1" dirty="0">
                <a:latin typeface="+mn-lt"/>
              </a:rPr>
              <a:t>Polars</a:t>
            </a:r>
            <a:r>
              <a:rPr lang="en-US" sz="1600" b="0" i="0" dirty="0">
                <a:effectLst/>
                <a:latin typeface="+mn-lt"/>
              </a:rPr>
              <a:t> </a:t>
            </a:r>
            <a:r>
              <a:rPr lang="en-US" sz="1600" b="0" i="0" dirty="0">
                <a:solidFill>
                  <a:srgbClr val="05192D"/>
                </a:solidFill>
                <a:effectLst/>
                <a:latin typeface="+mn-lt"/>
              </a:rPr>
              <a:t>is to offer a lightning-fast </a:t>
            </a:r>
            <a:r>
              <a:rPr lang="en-US" sz="1600" b="0" i="0" dirty="0" err="1">
                <a:solidFill>
                  <a:srgbClr val="05192D"/>
                </a:solidFill>
                <a:effectLst/>
                <a:latin typeface="+mn-lt"/>
              </a:rPr>
              <a:t>dataframe</a:t>
            </a:r>
            <a:r>
              <a:rPr lang="en-US" sz="1600" b="0" i="0" dirty="0">
                <a:solidFill>
                  <a:srgbClr val="05192D"/>
                </a:solidFill>
                <a:effectLst/>
                <a:latin typeface="+mn-lt"/>
              </a:rPr>
              <a:t> library that addresses </a:t>
            </a:r>
            <a:r>
              <a:rPr lang="en-US" sz="1600" dirty="0">
                <a:solidFill>
                  <a:srgbClr val="05192D"/>
                </a:solidFill>
                <a:latin typeface="+mn-lt"/>
              </a:rPr>
              <a:t>the </a:t>
            </a:r>
            <a:r>
              <a:rPr lang="en-US" sz="1600" b="0" i="0" dirty="0">
                <a:solidFill>
                  <a:srgbClr val="05192D"/>
                </a:solidFill>
                <a:effectLst/>
                <a:latin typeface="+mn-lt"/>
              </a:rPr>
              <a:t>problems of pandas.</a:t>
            </a:r>
          </a:p>
          <a:p>
            <a:pPr algn="just" rtl="0">
              <a:lnSpc>
                <a:spcPct val="150000"/>
              </a:lnSpc>
            </a:pPr>
            <a:r>
              <a:rPr lang="en-US" sz="1600" b="0" i="0" dirty="0">
                <a:solidFill>
                  <a:srgbClr val="05192D"/>
                </a:solidFill>
                <a:effectLst/>
                <a:latin typeface="+mn-lt"/>
              </a:rPr>
              <a:t>Written in </a:t>
            </a:r>
            <a:r>
              <a:rPr lang="en-US" sz="1600" b="1" i="1" dirty="0">
                <a:solidFill>
                  <a:srgbClr val="05192D"/>
                </a:solidFill>
                <a:effectLst/>
                <a:latin typeface="+mn-lt"/>
              </a:rPr>
              <a:t>Rusk</a:t>
            </a:r>
            <a:r>
              <a:rPr lang="en-US" sz="1600" b="0" i="0" dirty="0">
                <a:solidFill>
                  <a:srgbClr val="05192D"/>
                </a:solidFill>
                <a:effectLst/>
                <a:latin typeface="+mn-lt"/>
              </a:rPr>
              <a:t> (a powerful programming language that provides C/C++ performance and allows to fully control performance critical parts in a query engine), polars integrates state-of-the-art methodologies to increase performance, designed to:</a:t>
            </a:r>
          </a:p>
          <a:p>
            <a:pPr lvl="1" algn="just">
              <a:lnSpc>
                <a:spcPct val="150000"/>
              </a:lnSpc>
              <a:buFont typeface="Wingdings" pitchFamily="2" charset="2"/>
              <a:buChar char="§"/>
            </a:pPr>
            <a:r>
              <a:rPr lang="en-US" sz="1600" b="0" i="0" dirty="0">
                <a:solidFill>
                  <a:srgbClr val="05192D"/>
                </a:solidFill>
                <a:effectLst/>
                <a:latin typeface="+mn-lt"/>
              </a:rPr>
              <a:t>Enhance parallel computing using all available cores &amp; optimize queries to reduce unneeded work/memory allocations using lazy evaluation and query planning.</a:t>
            </a:r>
          </a:p>
          <a:p>
            <a:pPr lvl="1" algn="just">
              <a:lnSpc>
                <a:spcPct val="150000"/>
              </a:lnSpc>
              <a:buFont typeface="Wingdings" pitchFamily="2" charset="2"/>
              <a:buChar char="§"/>
            </a:pPr>
            <a:r>
              <a:rPr lang="en-US" sz="1600" b="0" i="0" dirty="0">
                <a:solidFill>
                  <a:srgbClr val="05192D"/>
                </a:solidFill>
                <a:effectLst/>
                <a:latin typeface="+mn-lt"/>
              </a:rPr>
              <a:t>Improve storage performance by using </a:t>
            </a:r>
            <a:r>
              <a:rPr lang="en-US" sz="1600" b="1" i="1" dirty="0">
                <a:solidFill>
                  <a:srgbClr val="05192D"/>
                </a:solidFill>
                <a:effectLst/>
                <a:latin typeface="+mn-lt"/>
              </a:rPr>
              <a:t>copy-on-write</a:t>
            </a:r>
            <a:r>
              <a:rPr lang="en-US" sz="1600" b="0" i="0" dirty="0">
                <a:solidFill>
                  <a:srgbClr val="05192D"/>
                </a:solidFill>
                <a:effectLst/>
                <a:latin typeface="+mn-lt"/>
              </a:rPr>
              <a:t> semantics and </a:t>
            </a:r>
            <a:r>
              <a:rPr lang="en-US" sz="1600" b="1" i="1" dirty="0">
                <a:latin typeface="+mn-lt"/>
              </a:rPr>
              <a:t>Apache Arrow</a:t>
            </a:r>
            <a:r>
              <a:rPr lang="en-US" sz="1600" b="0" i="0" dirty="0">
                <a:solidFill>
                  <a:srgbClr val="05192D"/>
                </a:solidFill>
                <a:effectLst/>
                <a:latin typeface="+mn-lt"/>
              </a:rPr>
              <a:t>.</a:t>
            </a:r>
          </a:p>
          <a:p>
            <a:pPr lvl="1" algn="just">
              <a:lnSpc>
                <a:spcPct val="150000"/>
              </a:lnSpc>
              <a:buFont typeface="Wingdings" pitchFamily="2" charset="2"/>
              <a:buChar char="§"/>
            </a:pPr>
            <a:r>
              <a:rPr lang="en-US" sz="1600" b="0" i="0" dirty="0">
                <a:solidFill>
                  <a:srgbClr val="05192D"/>
                </a:solidFill>
                <a:effectLst/>
                <a:latin typeface="+mn-lt"/>
              </a:rPr>
              <a:t>Handle datasets much larger using its out-of-core data capabilities through its streaming API.</a:t>
            </a:r>
          </a:p>
          <a:p>
            <a:pPr algn="just">
              <a:lnSpc>
                <a:spcPct val="150000"/>
              </a:lnSpc>
            </a:pPr>
            <a:r>
              <a:rPr lang="en-US" sz="1600" dirty="0">
                <a:solidFill>
                  <a:srgbClr val="05192D"/>
                </a:solidFill>
                <a:latin typeface="+mn-lt"/>
              </a:rPr>
              <a:t>A</a:t>
            </a:r>
            <a:r>
              <a:rPr lang="en-US" sz="1600" b="0" i="0" dirty="0">
                <a:solidFill>
                  <a:srgbClr val="05192D"/>
                </a:solidFill>
                <a:effectLst/>
                <a:latin typeface="+mn-lt"/>
              </a:rPr>
              <a:t>n important feature of polars is that it has a pretty similar syntax to pandas and shares the same building blocks, such as series and </a:t>
            </a:r>
            <a:r>
              <a:rPr lang="en-US" sz="1600" dirty="0">
                <a:solidFill>
                  <a:srgbClr val="05192D"/>
                </a:solidFill>
                <a:latin typeface="+mn-lt"/>
              </a:rPr>
              <a:t>d</a:t>
            </a:r>
            <a:r>
              <a:rPr lang="en-US" sz="1600" b="0" i="0" dirty="0">
                <a:solidFill>
                  <a:srgbClr val="05192D"/>
                </a:solidFill>
                <a:effectLst/>
                <a:latin typeface="+mn-lt"/>
              </a:rPr>
              <a:t>ataframes. </a:t>
            </a:r>
            <a:endParaRPr lang="en-US" sz="1600" dirty="0">
              <a:latin typeface="+mn-lt"/>
            </a:endParaRPr>
          </a:p>
        </p:txBody>
      </p:sp>
      <p:pic>
        <p:nvPicPr>
          <p:cNvPr id="5" name="Picture 4" descr="A white lines in a shape of a bear&#10;&#10;Description automatically generated">
            <a:extLst>
              <a:ext uri="{FF2B5EF4-FFF2-40B4-BE49-F238E27FC236}">
                <a16:creationId xmlns:a16="http://schemas.microsoft.com/office/drawing/2014/main" id="{1B588635-BAF1-E25C-EE43-83BB7C28F758}"/>
              </a:ext>
            </a:extLst>
          </p:cNvPr>
          <p:cNvPicPr>
            <a:picLocks noChangeAspect="1"/>
          </p:cNvPicPr>
          <p:nvPr/>
        </p:nvPicPr>
        <p:blipFill>
          <a:blip r:embed="rId2"/>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1027176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2F9E-E1B0-FA6D-8277-7E0308D56DFB}"/>
              </a:ext>
            </a:extLst>
          </p:cNvPr>
          <p:cNvSpPr>
            <a:spLocks noGrp="1"/>
          </p:cNvSpPr>
          <p:nvPr>
            <p:ph type="title"/>
          </p:nvPr>
        </p:nvSpPr>
        <p:spPr>
          <a:xfrm>
            <a:off x="820964" y="155496"/>
            <a:ext cx="10515600" cy="745218"/>
          </a:xfrm>
        </p:spPr>
        <p:txBody>
          <a:bodyPr>
            <a:normAutofit/>
          </a:bodyPr>
          <a:lstStyle/>
          <a:p>
            <a:pPr algn="ctr"/>
            <a:r>
              <a:rPr lang="en-US" sz="2800" b="1" dirty="0">
                <a:latin typeface="+mj-lt"/>
              </a:rPr>
              <a:t>Polars code execution</a:t>
            </a:r>
          </a:p>
        </p:txBody>
      </p:sp>
      <p:pic>
        <p:nvPicPr>
          <p:cNvPr id="5" name="Content Placeholder 4" descr="A computer code with green text&#10;&#10;Description automatically generated">
            <a:extLst>
              <a:ext uri="{FF2B5EF4-FFF2-40B4-BE49-F238E27FC236}">
                <a16:creationId xmlns:a16="http://schemas.microsoft.com/office/drawing/2014/main" id="{72C2BE6A-8F56-3F9E-7DEA-5BE598FD4EC8}"/>
              </a:ext>
            </a:extLst>
          </p:cNvPr>
          <p:cNvPicPr>
            <a:picLocks noGrp="1" noChangeAspect="1"/>
          </p:cNvPicPr>
          <p:nvPr>
            <p:ph idx="1"/>
          </p:nvPr>
        </p:nvPicPr>
        <p:blipFill>
          <a:blip r:embed="rId2"/>
          <a:stretch>
            <a:fillRect/>
          </a:stretch>
        </p:blipFill>
        <p:spPr>
          <a:xfrm>
            <a:off x="1053690" y="1110344"/>
            <a:ext cx="5689600" cy="1409700"/>
          </a:xfrm>
        </p:spPr>
      </p:pic>
      <p:sp>
        <p:nvSpPr>
          <p:cNvPr id="8" name="TextBox 7">
            <a:extLst>
              <a:ext uri="{FF2B5EF4-FFF2-40B4-BE49-F238E27FC236}">
                <a16:creationId xmlns:a16="http://schemas.microsoft.com/office/drawing/2014/main" id="{922DA271-6869-75CA-34A5-D5D6DA386F33}"/>
              </a:ext>
            </a:extLst>
          </p:cNvPr>
          <p:cNvSpPr txBox="1"/>
          <p:nvPr/>
        </p:nvSpPr>
        <p:spPr>
          <a:xfrm>
            <a:off x="1053689" y="2742923"/>
            <a:ext cx="9973539" cy="290848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b="0" i="0" dirty="0">
                <a:effectLst/>
              </a:rPr>
              <a:t>In the code above on the Reddit CSV, Polars takes each line of code, adds it to the internal query graph and optimizes the query graph. When we execute the code Polars executes the optimized query graph by default.</a:t>
            </a:r>
          </a:p>
          <a:p>
            <a:pPr algn="just">
              <a:lnSpc>
                <a:spcPct val="150000"/>
              </a:lnSpc>
            </a:pPr>
            <a:r>
              <a:rPr lang="en-US" b="1" u="sng" dirty="0"/>
              <a:t> </a:t>
            </a:r>
          </a:p>
          <a:p>
            <a:pPr marL="285750" indent="-285750" algn="l">
              <a:lnSpc>
                <a:spcPct val="150000"/>
              </a:lnSpc>
              <a:buFont typeface="Arial" panose="020B0604020202020204" pitchFamily="34" charset="0"/>
              <a:buChar char="•"/>
            </a:pPr>
            <a:r>
              <a:rPr lang="en-US" b="1" u="sng" dirty="0"/>
              <a:t>Execution on the full dataset:</a:t>
            </a:r>
          </a:p>
          <a:p>
            <a:pPr marL="285750" indent="-285750" algn="l">
              <a:lnSpc>
                <a:spcPct val="150000"/>
              </a:lnSpc>
              <a:buFont typeface="Arial" panose="020B0604020202020204" pitchFamily="34" charset="0"/>
              <a:buChar char="•"/>
            </a:pPr>
            <a:endParaRPr lang="en-US" b="1" i="0" u="sng" dirty="0">
              <a:effectLst/>
            </a:endParaRPr>
          </a:p>
          <a:p>
            <a:pPr algn="l"/>
            <a:endParaRPr lang="en-US" b="0" i="0" dirty="0">
              <a:effectLst/>
              <a:latin typeface="Proxima Nova"/>
            </a:endParaRPr>
          </a:p>
          <a:p>
            <a:br>
              <a:rPr lang="en-US" dirty="0"/>
            </a:br>
            <a:endParaRPr lang="en-US" dirty="0"/>
          </a:p>
        </p:txBody>
      </p:sp>
      <p:pic>
        <p:nvPicPr>
          <p:cNvPr id="10" name="Picture 9" descr="A computer code with green text&#10;&#10;Description automatically generated">
            <a:extLst>
              <a:ext uri="{FF2B5EF4-FFF2-40B4-BE49-F238E27FC236}">
                <a16:creationId xmlns:a16="http://schemas.microsoft.com/office/drawing/2014/main" id="{B468E478-1F0F-37F7-9466-BFB02A97164F}"/>
              </a:ext>
            </a:extLst>
          </p:cNvPr>
          <p:cNvPicPr>
            <a:picLocks noChangeAspect="1"/>
          </p:cNvPicPr>
          <p:nvPr/>
        </p:nvPicPr>
        <p:blipFill>
          <a:blip r:embed="rId3"/>
          <a:stretch>
            <a:fillRect/>
          </a:stretch>
        </p:blipFill>
        <p:spPr>
          <a:xfrm>
            <a:off x="1332506" y="4571765"/>
            <a:ext cx="5533381" cy="1472184"/>
          </a:xfrm>
          <a:prstGeom prst="rect">
            <a:avLst/>
          </a:prstGeom>
        </p:spPr>
      </p:pic>
      <p:pic>
        <p:nvPicPr>
          <p:cNvPr id="11" name="Picture 10" descr="A white lines in a shape of a bear&#10;&#10;Description automatically generated">
            <a:extLst>
              <a:ext uri="{FF2B5EF4-FFF2-40B4-BE49-F238E27FC236}">
                <a16:creationId xmlns:a16="http://schemas.microsoft.com/office/drawing/2014/main" id="{3A3E1246-D264-5973-FE82-69339AC9DA07}"/>
              </a:ext>
            </a:extLst>
          </p:cNvPr>
          <p:cNvPicPr>
            <a:picLocks noChangeAspect="1"/>
          </p:cNvPicPr>
          <p:nvPr/>
        </p:nvPicPr>
        <p:blipFill>
          <a:blip r:embed="rId4"/>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2645769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8BDF-2D95-82B0-BDE9-3B2B61099AA5}"/>
              </a:ext>
            </a:extLst>
          </p:cNvPr>
          <p:cNvSpPr>
            <a:spLocks noGrp="1"/>
          </p:cNvSpPr>
          <p:nvPr>
            <p:ph type="title"/>
          </p:nvPr>
        </p:nvSpPr>
        <p:spPr>
          <a:xfrm>
            <a:off x="929640" y="128112"/>
            <a:ext cx="10515600" cy="897618"/>
          </a:xfrm>
        </p:spPr>
        <p:txBody>
          <a:bodyPr>
            <a:normAutofit/>
          </a:bodyPr>
          <a:lstStyle/>
          <a:p>
            <a:pPr algn="ctr"/>
            <a:r>
              <a:rPr lang="en-US" sz="2400" b="1" dirty="0">
                <a:latin typeface="+mj-lt"/>
              </a:rPr>
              <a:t>Polars code execution</a:t>
            </a:r>
            <a:endParaRPr lang="en-US" sz="2400" dirty="0">
              <a:latin typeface="+mj-lt"/>
            </a:endParaRPr>
          </a:p>
        </p:txBody>
      </p:sp>
      <p:pic>
        <p:nvPicPr>
          <p:cNvPr id="5" name="Content Placeholder 4" descr="A screenshot of a computer code&#10;&#10;Description automatically generated">
            <a:extLst>
              <a:ext uri="{FF2B5EF4-FFF2-40B4-BE49-F238E27FC236}">
                <a16:creationId xmlns:a16="http://schemas.microsoft.com/office/drawing/2014/main" id="{6EA19D3D-4AAE-32C2-E335-5D11FB4C6926}"/>
              </a:ext>
            </a:extLst>
          </p:cNvPr>
          <p:cNvPicPr>
            <a:picLocks noGrp="1" noChangeAspect="1"/>
          </p:cNvPicPr>
          <p:nvPr>
            <p:ph idx="1"/>
          </p:nvPr>
        </p:nvPicPr>
        <p:blipFill>
          <a:blip r:embed="rId2"/>
          <a:stretch>
            <a:fillRect/>
          </a:stretch>
        </p:blipFill>
        <p:spPr>
          <a:xfrm>
            <a:off x="1045027" y="1262744"/>
            <a:ext cx="7303407" cy="3279521"/>
          </a:xfrm>
        </p:spPr>
      </p:pic>
      <p:sp>
        <p:nvSpPr>
          <p:cNvPr id="7" name="TextBox 6">
            <a:extLst>
              <a:ext uri="{FF2B5EF4-FFF2-40B4-BE49-F238E27FC236}">
                <a16:creationId xmlns:a16="http://schemas.microsoft.com/office/drawing/2014/main" id="{7DB18215-2AC8-45CC-015E-4373D3E3064F}"/>
              </a:ext>
            </a:extLst>
          </p:cNvPr>
          <p:cNvSpPr txBox="1"/>
          <p:nvPr/>
        </p:nvSpPr>
        <p:spPr>
          <a:xfrm>
            <a:off x="1045027" y="4791949"/>
            <a:ext cx="10123716" cy="12958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effectLst/>
              </a:rPr>
              <a:t>Above we see that from the 10 million rows there are 14,029 rows that match our predicate.</a:t>
            </a:r>
          </a:p>
          <a:p>
            <a:pPr marL="285750" indent="-285750" algn="just">
              <a:lnSpc>
                <a:spcPct val="150000"/>
              </a:lnSpc>
              <a:buFont typeface="Arial" panose="020B0604020202020204" pitchFamily="34" charset="0"/>
              <a:buChar char="•"/>
            </a:pPr>
            <a:r>
              <a:rPr lang="en-US" b="0" i="0" dirty="0">
                <a:effectLst/>
              </a:rPr>
              <a:t>With the default </a:t>
            </a:r>
            <a:r>
              <a:rPr lang="en-US" b="1" i="1" dirty="0">
                <a:effectLst/>
              </a:rPr>
              <a:t>collect</a:t>
            </a:r>
            <a:r>
              <a:rPr lang="en-US" b="0" i="0" dirty="0">
                <a:effectLst/>
              </a:rPr>
              <a:t> method Polars processes all data as one batch. This means that all the data has to fit into available memory at the point of peak memory usage in query.</a:t>
            </a:r>
          </a:p>
        </p:txBody>
      </p:sp>
      <p:pic>
        <p:nvPicPr>
          <p:cNvPr id="8" name="Picture 7" descr="A white lines in a shape of a bear&#10;&#10;Description automatically generated">
            <a:extLst>
              <a:ext uri="{FF2B5EF4-FFF2-40B4-BE49-F238E27FC236}">
                <a16:creationId xmlns:a16="http://schemas.microsoft.com/office/drawing/2014/main" id="{A44D1C68-7D09-40BF-AF35-5E998C453D18}"/>
              </a:ext>
            </a:extLst>
          </p:cNvPr>
          <p:cNvPicPr>
            <a:picLocks noChangeAspect="1"/>
          </p:cNvPicPr>
          <p:nvPr/>
        </p:nvPicPr>
        <p:blipFill>
          <a:blip r:embed="rId3"/>
          <a:stretch>
            <a:fillRect/>
          </a:stretch>
        </p:blipFill>
        <p:spPr>
          <a:xfrm>
            <a:off x="10820400" y="6043949"/>
            <a:ext cx="1032329" cy="658555"/>
          </a:xfrm>
          <a:prstGeom prst="rect">
            <a:avLst/>
          </a:prstGeom>
        </p:spPr>
      </p:pic>
      <p:pic>
        <p:nvPicPr>
          <p:cNvPr id="23554" name="Picture 2" descr="Polars dataframe's plugins and extensibility: getting started | by  Coussement Bruno | datamindedbe | Medium">
            <a:extLst>
              <a:ext uri="{FF2B5EF4-FFF2-40B4-BE49-F238E27FC236}">
                <a16:creationId xmlns:a16="http://schemas.microsoft.com/office/drawing/2014/main" id="{6CE07EE1-C10C-EFA8-257C-60448908B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98" y="2066051"/>
            <a:ext cx="2476214" cy="247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3363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749D-FEA7-F5C4-08A6-C5C0CFD89998}"/>
              </a:ext>
            </a:extLst>
          </p:cNvPr>
          <p:cNvSpPr>
            <a:spLocks noGrp="1"/>
          </p:cNvSpPr>
          <p:nvPr>
            <p:ph type="title"/>
          </p:nvPr>
        </p:nvSpPr>
        <p:spPr>
          <a:xfrm>
            <a:off x="831674" y="134426"/>
            <a:ext cx="10515600" cy="962932"/>
          </a:xfrm>
        </p:spPr>
        <p:txBody>
          <a:bodyPr>
            <a:normAutofit/>
          </a:bodyPr>
          <a:lstStyle/>
          <a:p>
            <a:pPr algn="ctr"/>
            <a:r>
              <a:rPr lang="en-US" sz="2400" b="1" dirty="0">
                <a:latin typeface="+mj-lt"/>
              </a:rPr>
              <a:t>Polars code execution</a:t>
            </a:r>
            <a:endParaRPr lang="en-US" sz="2400" dirty="0">
              <a:latin typeface="+mj-lt"/>
            </a:endParaRPr>
          </a:p>
        </p:txBody>
      </p:sp>
      <p:sp>
        <p:nvSpPr>
          <p:cNvPr id="3" name="Content Placeholder 2">
            <a:extLst>
              <a:ext uri="{FF2B5EF4-FFF2-40B4-BE49-F238E27FC236}">
                <a16:creationId xmlns:a16="http://schemas.microsoft.com/office/drawing/2014/main" id="{81169DDF-A7C8-01C4-9EE7-B5A53390A151}"/>
              </a:ext>
            </a:extLst>
          </p:cNvPr>
          <p:cNvSpPr>
            <a:spLocks noGrp="1"/>
          </p:cNvSpPr>
          <p:nvPr>
            <p:ph idx="1"/>
          </p:nvPr>
        </p:nvSpPr>
        <p:spPr>
          <a:xfrm>
            <a:off x="838200" y="1162503"/>
            <a:ext cx="10515600" cy="5140326"/>
          </a:xfrm>
        </p:spPr>
        <p:txBody>
          <a:bodyPr>
            <a:normAutofit fontScale="85000" lnSpcReduction="20000"/>
          </a:bodyPr>
          <a:lstStyle/>
          <a:p>
            <a:pPr>
              <a:lnSpc>
                <a:spcPct val="170000"/>
              </a:lnSpc>
            </a:pPr>
            <a:r>
              <a:rPr lang="en-US" sz="2100" b="1" u="sng" dirty="0">
                <a:latin typeface="+mn-lt"/>
              </a:rPr>
              <a:t>Execution on larger-than-memory data:</a:t>
            </a:r>
          </a:p>
          <a:p>
            <a:pPr lvl="1" algn="just">
              <a:lnSpc>
                <a:spcPct val="170000"/>
              </a:lnSpc>
            </a:pPr>
            <a:r>
              <a:rPr lang="en-US" sz="1834" dirty="0">
                <a:latin typeface="+mn-lt"/>
              </a:rPr>
              <a:t>I</a:t>
            </a:r>
            <a:r>
              <a:rPr lang="en-US" sz="1834" b="0" i="0" dirty="0">
                <a:effectLst/>
                <a:latin typeface="+mn-lt"/>
              </a:rPr>
              <a:t>f data requires more memory than available Polars processes the data in </a:t>
            </a:r>
            <a:r>
              <a:rPr lang="en-US" sz="1834" b="1" i="1" dirty="0">
                <a:effectLst/>
                <a:latin typeface="+mn-lt"/>
              </a:rPr>
              <a:t>batches</a:t>
            </a:r>
            <a:r>
              <a:rPr lang="en-US" sz="1834" dirty="0">
                <a:effectLst/>
                <a:latin typeface="+mn-lt"/>
              </a:rPr>
              <a:t> using </a:t>
            </a:r>
            <a:r>
              <a:rPr lang="en-US" sz="1834" b="1" i="1" dirty="0">
                <a:effectLst/>
                <a:latin typeface="+mn-lt"/>
              </a:rPr>
              <a:t>streaming mode</a:t>
            </a:r>
            <a:r>
              <a:rPr lang="en-US" sz="1834" b="0" i="0" dirty="0">
                <a:effectLst/>
                <a:latin typeface="+mn-lt"/>
              </a:rPr>
              <a:t>. To use streaming mode simply pass the </a:t>
            </a:r>
            <a:r>
              <a:rPr lang="en-US" sz="1834" dirty="0">
                <a:latin typeface="+mn-lt"/>
              </a:rPr>
              <a:t>streaming=True</a:t>
            </a:r>
            <a:r>
              <a:rPr lang="en-US" sz="1834" b="0" i="0" dirty="0">
                <a:effectLst/>
                <a:latin typeface="+mn-lt"/>
              </a:rPr>
              <a:t> argument to </a:t>
            </a:r>
            <a:r>
              <a:rPr lang="en-US" sz="1834" dirty="0">
                <a:latin typeface="+mn-lt"/>
              </a:rPr>
              <a:t>collect</a:t>
            </a:r>
          </a:p>
          <a:p>
            <a:pPr>
              <a:lnSpc>
                <a:spcPct val="150000"/>
              </a:lnSpc>
            </a:pPr>
            <a:endParaRPr lang="en-US" sz="1800" b="1" u="sng" dirty="0">
              <a:latin typeface="+mn-lt"/>
            </a:endParaRPr>
          </a:p>
          <a:p>
            <a:pPr>
              <a:lnSpc>
                <a:spcPct val="150000"/>
              </a:lnSpc>
            </a:pPr>
            <a:endParaRPr lang="en-US" sz="1800" b="1" u="sng" dirty="0">
              <a:latin typeface="+mn-lt"/>
            </a:endParaRPr>
          </a:p>
          <a:p>
            <a:pPr>
              <a:lnSpc>
                <a:spcPct val="150000"/>
              </a:lnSpc>
            </a:pPr>
            <a:endParaRPr lang="en-US" sz="1800" b="1" u="sng" dirty="0">
              <a:latin typeface="+mn-lt"/>
            </a:endParaRPr>
          </a:p>
          <a:p>
            <a:pPr>
              <a:lnSpc>
                <a:spcPct val="150000"/>
              </a:lnSpc>
            </a:pPr>
            <a:endParaRPr lang="en-US" sz="1800" b="1" u="sng" dirty="0">
              <a:latin typeface="+mn-lt"/>
            </a:endParaRPr>
          </a:p>
          <a:p>
            <a:pPr marL="0" indent="0">
              <a:lnSpc>
                <a:spcPct val="150000"/>
              </a:lnSpc>
              <a:buNone/>
            </a:pPr>
            <a:endParaRPr lang="en-US" sz="1800" b="1" u="sng" dirty="0">
              <a:latin typeface="+mn-lt"/>
            </a:endParaRPr>
          </a:p>
          <a:p>
            <a:pPr>
              <a:lnSpc>
                <a:spcPct val="170000"/>
              </a:lnSpc>
            </a:pPr>
            <a:r>
              <a:rPr lang="en-US" sz="2100" b="1" u="sng" dirty="0">
                <a:latin typeface="+mn-lt"/>
              </a:rPr>
              <a:t>Execution on a partial dataset:</a:t>
            </a:r>
          </a:p>
          <a:p>
            <a:pPr lvl="1" algn="just">
              <a:lnSpc>
                <a:spcPct val="170000"/>
              </a:lnSpc>
            </a:pPr>
            <a:r>
              <a:rPr lang="en-US" sz="1834" b="0" i="0" dirty="0">
                <a:effectLst/>
                <a:latin typeface="+mn-lt"/>
              </a:rPr>
              <a:t>While writing, optimizing or checking query on a large dataset, querying all available data may lead to a slow development process. </a:t>
            </a:r>
            <a:r>
              <a:rPr lang="en-US" sz="1834" dirty="0">
                <a:latin typeface="+mn-lt"/>
              </a:rPr>
              <a:t>We</a:t>
            </a:r>
            <a:r>
              <a:rPr lang="en-US" sz="1834" b="0" i="0" dirty="0">
                <a:effectLst/>
                <a:latin typeface="+mn-lt"/>
              </a:rPr>
              <a:t> can execute query with </a:t>
            </a:r>
            <a:r>
              <a:rPr lang="en-US" sz="1834" b="1" i="1" dirty="0">
                <a:effectLst/>
                <a:latin typeface="+mn-lt"/>
              </a:rPr>
              <a:t>.fetch method</a:t>
            </a:r>
            <a:r>
              <a:rPr lang="en-US" sz="1834" b="0" i="0" dirty="0">
                <a:effectLst/>
                <a:latin typeface="+mn-lt"/>
              </a:rPr>
              <a:t>. The .fetch method takes a parameter </a:t>
            </a:r>
            <a:r>
              <a:rPr lang="en-US" sz="1834" b="1" i="1" dirty="0" err="1">
                <a:effectLst/>
                <a:latin typeface="+mn-lt"/>
              </a:rPr>
              <a:t>n_rows</a:t>
            </a:r>
            <a:r>
              <a:rPr lang="en-US" sz="1834" b="1" i="1" dirty="0">
                <a:effectLst/>
                <a:latin typeface="+mn-lt"/>
              </a:rPr>
              <a:t> </a:t>
            </a:r>
            <a:r>
              <a:rPr lang="en-US" sz="1834" b="0" i="0" dirty="0">
                <a:effectLst/>
                <a:latin typeface="+mn-lt"/>
              </a:rPr>
              <a:t>and tries to 'fetch' that number of rows at the data source. Here we "fetch" 100 rows from the source file and apply the predicates.</a:t>
            </a:r>
          </a:p>
          <a:p>
            <a:pPr>
              <a:lnSpc>
                <a:spcPct val="150000"/>
              </a:lnSpc>
            </a:pPr>
            <a:endParaRPr lang="en-US" sz="1800" b="1" u="sng" dirty="0"/>
          </a:p>
        </p:txBody>
      </p:sp>
      <p:pic>
        <p:nvPicPr>
          <p:cNvPr id="5" name="Picture 4" descr="A computer code with text&#10;&#10;Description automatically generated with medium confidence">
            <a:extLst>
              <a:ext uri="{FF2B5EF4-FFF2-40B4-BE49-F238E27FC236}">
                <a16:creationId xmlns:a16="http://schemas.microsoft.com/office/drawing/2014/main" id="{14E8BD52-85E2-244F-36B8-6735DF0C72DB}"/>
              </a:ext>
            </a:extLst>
          </p:cNvPr>
          <p:cNvPicPr>
            <a:picLocks noChangeAspect="1"/>
          </p:cNvPicPr>
          <p:nvPr/>
        </p:nvPicPr>
        <p:blipFill>
          <a:blip r:embed="rId2"/>
          <a:stretch>
            <a:fillRect/>
          </a:stretch>
        </p:blipFill>
        <p:spPr>
          <a:xfrm>
            <a:off x="1351286" y="2499496"/>
            <a:ext cx="5562600" cy="1473200"/>
          </a:xfrm>
          <a:prstGeom prst="rect">
            <a:avLst/>
          </a:prstGeom>
        </p:spPr>
      </p:pic>
      <p:pic>
        <p:nvPicPr>
          <p:cNvPr id="6" name="Picture 5" descr="A white lines in a shape of a bear&#10;&#10;Description automatically generated">
            <a:extLst>
              <a:ext uri="{FF2B5EF4-FFF2-40B4-BE49-F238E27FC236}">
                <a16:creationId xmlns:a16="http://schemas.microsoft.com/office/drawing/2014/main" id="{88E974A1-47DB-ADF2-DE96-3EAACBCBC8FF}"/>
              </a:ext>
            </a:extLst>
          </p:cNvPr>
          <p:cNvPicPr>
            <a:picLocks noChangeAspect="1"/>
          </p:cNvPicPr>
          <p:nvPr/>
        </p:nvPicPr>
        <p:blipFill>
          <a:blip r:embed="rId3"/>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393537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B69A-DCCB-3E21-F925-686C70CB219C}"/>
              </a:ext>
            </a:extLst>
          </p:cNvPr>
          <p:cNvSpPr>
            <a:spLocks noGrp="1"/>
          </p:cNvSpPr>
          <p:nvPr>
            <p:ph type="title"/>
          </p:nvPr>
        </p:nvSpPr>
        <p:spPr>
          <a:xfrm>
            <a:off x="838200" y="83913"/>
            <a:ext cx="10515600" cy="848634"/>
          </a:xfrm>
        </p:spPr>
        <p:txBody>
          <a:bodyPr>
            <a:normAutofit/>
          </a:bodyPr>
          <a:lstStyle/>
          <a:p>
            <a:pPr algn="ctr"/>
            <a:r>
              <a:rPr lang="en-US" sz="2800" b="1" dirty="0">
                <a:latin typeface="+mj-lt"/>
              </a:rPr>
              <a:t>Pandas main tasks</a:t>
            </a:r>
          </a:p>
        </p:txBody>
      </p:sp>
      <p:sp>
        <p:nvSpPr>
          <p:cNvPr id="3" name="Content Placeholder 2">
            <a:extLst>
              <a:ext uri="{FF2B5EF4-FFF2-40B4-BE49-F238E27FC236}">
                <a16:creationId xmlns:a16="http://schemas.microsoft.com/office/drawing/2014/main" id="{7A1EA5F3-C420-7CBE-97D5-C885606FA0BE}"/>
              </a:ext>
            </a:extLst>
          </p:cNvPr>
          <p:cNvSpPr>
            <a:spLocks noGrp="1"/>
          </p:cNvSpPr>
          <p:nvPr>
            <p:ph idx="1"/>
          </p:nvPr>
        </p:nvSpPr>
        <p:spPr>
          <a:xfrm>
            <a:off x="620486" y="1358107"/>
            <a:ext cx="10515600" cy="4674734"/>
          </a:xfrm>
        </p:spPr>
        <p:txBody>
          <a:bodyPr>
            <a:normAutofit/>
          </a:bodyPr>
          <a:lstStyle/>
          <a:p>
            <a:pPr marL="800100" lvl="2" indent="-342900" algn="just">
              <a:lnSpc>
                <a:spcPct val="150000"/>
              </a:lnSpc>
              <a:spcBef>
                <a:spcPts val="1000"/>
              </a:spcBef>
            </a:pPr>
            <a:r>
              <a:rPr lang="en-US" sz="2000" dirty="0">
                <a:latin typeface="+mn-lt"/>
              </a:rPr>
              <a:t>Intuitive merging and joining data sets</a:t>
            </a:r>
          </a:p>
          <a:p>
            <a:pPr marL="800100" lvl="2" indent="-342900" algn="just">
              <a:lnSpc>
                <a:spcPct val="150000"/>
              </a:lnSpc>
              <a:spcBef>
                <a:spcPts val="1000"/>
              </a:spcBef>
            </a:pPr>
            <a:r>
              <a:rPr lang="en-US" sz="2000" dirty="0">
                <a:latin typeface="+mn-lt"/>
              </a:rPr>
              <a:t>Flexible reshaping and pivoting of data sets</a:t>
            </a:r>
          </a:p>
          <a:p>
            <a:pPr marL="800100" lvl="2" indent="-342900" algn="just">
              <a:lnSpc>
                <a:spcPct val="150000"/>
              </a:lnSpc>
              <a:spcBef>
                <a:spcPts val="1000"/>
              </a:spcBef>
            </a:pPr>
            <a:r>
              <a:rPr lang="en-US" sz="2000" dirty="0">
                <a:latin typeface="+mn-lt"/>
              </a:rPr>
              <a:t>Hierarchical labeling of axes (possible to have multiple labels per tick)</a:t>
            </a:r>
          </a:p>
          <a:p>
            <a:pPr marL="800100" lvl="2" indent="-342900" algn="just">
              <a:lnSpc>
                <a:spcPct val="150000"/>
              </a:lnSpc>
              <a:spcBef>
                <a:spcPts val="1000"/>
              </a:spcBef>
            </a:pPr>
            <a:r>
              <a:rPr lang="en-US" sz="2000" dirty="0">
                <a:latin typeface="+mn-lt"/>
              </a:rPr>
              <a:t>Robust IO tools for loading data from flat files (CSV and delimited), Excel files, databases, and saving / loading data from the ultrafast HDF5 format</a:t>
            </a:r>
          </a:p>
          <a:p>
            <a:pPr marL="800100" lvl="2" indent="-342900" algn="just">
              <a:lnSpc>
                <a:spcPct val="150000"/>
              </a:lnSpc>
              <a:spcBef>
                <a:spcPts val="1000"/>
              </a:spcBef>
            </a:pPr>
            <a:r>
              <a:rPr lang="en-US" sz="2000" dirty="0">
                <a:latin typeface="+mn-lt"/>
              </a:rPr>
              <a:t>Time series-specific functionality: date range generation and frequency conversion, moving window statistics, date shifting, and lagging.</a:t>
            </a:r>
          </a:p>
          <a:p>
            <a:pPr marL="800100" lvl="2" indent="-342900" algn="just">
              <a:lnSpc>
                <a:spcPct val="150000"/>
              </a:lnSpc>
              <a:spcBef>
                <a:spcPts val="1000"/>
              </a:spcBef>
            </a:pPr>
            <a:r>
              <a:rPr lang="en-US" sz="2000" dirty="0">
                <a:latin typeface="+mn-lt"/>
              </a:rPr>
              <a:t>Intelligent label-based slicing, fancy indexing, and </a:t>
            </a:r>
            <a:r>
              <a:rPr lang="en-US" sz="2000" dirty="0" err="1">
                <a:latin typeface="+mn-lt"/>
              </a:rPr>
              <a:t>subsetting</a:t>
            </a:r>
            <a:r>
              <a:rPr lang="en-US" sz="2000" dirty="0">
                <a:latin typeface="+mn-lt"/>
              </a:rPr>
              <a:t> of large data sets</a:t>
            </a:r>
          </a:p>
          <a:p>
            <a:pPr marL="457200" lvl="2" indent="0">
              <a:lnSpc>
                <a:spcPct val="110000"/>
              </a:lnSpc>
              <a:spcBef>
                <a:spcPts val="1000"/>
              </a:spcBef>
              <a:buNone/>
            </a:pPr>
            <a:endParaRPr lang="en-US" sz="2800" dirty="0"/>
          </a:p>
          <a:p>
            <a:endParaRPr lang="en-US" dirty="0"/>
          </a:p>
        </p:txBody>
      </p:sp>
      <p:pic>
        <p:nvPicPr>
          <p:cNvPr id="4" name="Picture 2" descr="Getting Started with Pandas for Data Science | by Vinod Dhole | Medium">
            <a:extLst>
              <a:ext uri="{FF2B5EF4-FFF2-40B4-BE49-F238E27FC236}">
                <a16:creationId xmlns:a16="http://schemas.microsoft.com/office/drawing/2014/main" id="{4F8D7D43-6160-D511-FCBE-1A1907EA7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8514" y="6111875"/>
            <a:ext cx="1624690" cy="67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485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801A6-44D0-C427-29B1-571D2B551E9B}"/>
              </a:ext>
            </a:extLst>
          </p:cNvPr>
          <p:cNvSpPr>
            <a:spLocks noGrp="1"/>
          </p:cNvSpPr>
          <p:nvPr>
            <p:ph type="title"/>
          </p:nvPr>
        </p:nvSpPr>
        <p:spPr>
          <a:xfrm>
            <a:off x="820964" y="172278"/>
            <a:ext cx="10515600" cy="756104"/>
          </a:xfrm>
        </p:spPr>
        <p:txBody>
          <a:bodyPr>
            <a:normAutofit/>
          </a:bodyPr>
          <a:lstStyle/>
          <a:p>
            <a:pPr algn="ctr"/>
            <a:r>
              <a:rPr lang="en-US" sz="2400" b="1" dirty="0">
                <a:latin typeface="+mj-lt"/>
              </a:rPr>
              <a:t>Polars code execution</a:t>
            </a:r>
            <a:endParaRPr lang="en-US" sz="2400" dirty="0">
              <a:latin typeface="+mj-lt"/>
            </a:endParaRPr>
          </a:p>
        </p:txBody>
      </p:sp>
      <p:pic>
        <p:nvPicPr>
          <p:cNvPr id="5" name="Content Placeholder 4" descr="A screenshot of a computer&#10;&#10;Description automatically generated">
            <a:extLst>
              <a:ext uri="{FF2B5EF4-FFF2-40B4-BE49-F238E27FC236}">
                <a16:creationId xmlns:a16="http://schemas.microsoft.com/office/drawing/2014/main" id="{BC7CF99F-8580-9E39-A4C8-19F585950A56}"/>
              </a:ext>
            </a:extLst>
          </p:cNvPr>
          <p:cNvPicPr>
            <a:picLocks noGrp="1" noChangeAspect="1"/>
          </p:cNvPicPr>
          <p:nvPr>
            <p:ph idx="1"/>
          </p:nvPr>
        </p:nvPicPr>
        <p:blipFill>
          <a:blip r:embed="rId2"/>
          <a:stretch>
            <a:fillRect/>
          </a:stretch>
        </p:blipFill>
        <p:spPr>
          <a:xfrm>
            <a:off x="1839685" y="1230086"/>
            <a:ext cx="8207829" cy="5153433"/>
          </a:xfrm>
        </p:spPr>
      </p:pic>
      <p:pic>
        <p:nvPicPr>
          <p:cNvPr id="6" name="Picture 5" descr="A white lines in a shape of a bear&#10;&#10;Description automatically generated">
            <a:extLst>
              <a:ext uri="{FF2B5EF4-FFF2-40B4-BE49-F238E27FC236}">
                <a16:creationId xmlns:a16="http://schemas.microsoft.com/office/drawing/2014/main" id="{F061C50D-881B-BB72-6CFF-EFBF86CBE56F}"/>
              </a:ext>
            </a:extLst>
          </p:cNvPr>
          <p:cNvPicPr>
            <a:picLocks noChangeAspect="1"/>
          </p:cNvPicPr>
          <p:nvPr/>
        </p:nvPicPr>
        <p:blipFill>
          <a:blip r:embed="rId3"/>
          <a:stretch>
            <a:fillRect/>
          </a:stretch>
        </p:blipFill>
        <p:spPr>
          <a:xfrm>
            <a:off x="10820400" y="6043949"/>
            <a:ext cx="1032329" cy="658555"/>
          </a:xfrm>
          <a:prstGeom prst="rect">
            <a:avLst/>
          </a:prstGeom>
        </p:spPr>
      </p:pic>
    </p:spTree>
    <p:extLst>
      <p:ext uri="{BB962C8B-B14F-4D97-AF65-F5344CB8AC3E}">
        <p14:creationId xmlns:p14="http://schemas.microsoft.com/office/powerpoint/2010/main" val="2188569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DD17-CF7D-87C9-952C-924E17F654C3}"/>
              </a:ext>
            </a:extLst>
          </p:cNvPr>
          <p:cNvSpPr>
            <a:spLocks noGrp="1"/>
          </p:cNvSpPr>
          <p:nvPr>
            <p:ph type="title"/>
          </p:nvPr>
        </p:nvSpPr>
        <p:spPr>
          <a:xfrm>
            <a:off x="838200" y="145427"/>
            <a:ext cx="10515600" cy="592818"/>
          </a:xfrm>
        </p:spPr>
        <p:txBody>
          <a:bodyPr>
            <a:normAutofit/>
          </a:bodyPr>
          <a:lstStyle/>
          <a:p>
            <a:pPr algn="ctr"/>
            <a:r>
              <a:rPr lang="en-US" sz="2400" b="1" dirty="0">
                <a:latin typeface="+mj-lt"/>
              </a:rPr>
              <a:t>Polars Query Optimizations</a:t>
            </a:r>
          </a:p>
        </p:txBody>
      </p:sp>
      <p:sp>
        <p:nvSpPr>
          <p:cNvPr id="3" name="Content Placeholder 2">
            <a:extLst>
              <a:ext uri="{FF2B5EF4-FFF2-40B4-BE49-F238E27FC236}">
                <a16:creationId xmlns:a16="http://schemas.microsoft.com/office/drawing/2014/main" id="{BE37EBBA-349D-B5D1-3B88-A4C4EF60C2EB}"/>
              </a:ext>
            </a:extLst>
          </p:cNvPr>
          <p:cNvSpPr>
            <a:spLocks noGrp="1"/>
          </p:cNvSpPr>
          <p:nvPr>
            <p:ph idx="1"/>
          </p:nvPr>
        </p:nvSpPr>
        <p:spPr>
          <a:xfrm>
            <a:off x="783132" y="925286"/>
            <a:ext cx="10515600" cy="4679384"/>
          </a:xfrm>
        </p:spPr>
        <p:txBody>
          <a:bodyPr/>
          <a:lstStyle/>
          <a:p>
            <a:pPr algn="just">
              <a:lnSpc>
                <a:spcPct val="150000"/>
              </a:lnSpc>
            </a:pPr>
            <a:r>
              <a:rPr lang="en-US" sz="1400" b="0" i="0" dirty="0">
                <a:effectLst/>
              </a:rPr>
              <a:t>If you use </a:t>
            </a:r>
            <a:r>
              <a:rPr lang="en-US" sz="1400" b="1" i="1" dirty="0">
                <a:effectLst/>
              </a:rPr>
              <a:t>Polars' lazy API</a:t>
            </a:r>
            <a:r>
              <a:rPr lang="en-US" sz="1400" b="0" i="0" dirty="0">
                <a:effectLst/>
              </a:rPr>
              <a:t>, Polars will run several </a:t>
            </a:r>
            <a:r>
              <a:rPr lang="en-US" sz="1400" b="1" i="1" dirty="0">
                <a:effectLst/>
              </a:rPr>
              <a:t>optimizations</a:t>
            </a:r>
            <a:r>
              <a:rPr lang="en-US" sz="1400" b="0" i="0" dirty="0">
                <a:effectLst/>
              </a:rPr>
              <a:t> on your query. Some of them are executed up front, others are determined just in time as the materialized data comes in. Here is a non-complete overview of optimizations done by polars, what they do and how often they run:</a:t>
            </a:r>
          </a:p>
          <a:p>
            <a:pPr marL="0" indent="0">
              <a:buNone/>
            </a:pPr>
            <a:endParaRPr lang="en-US" dirty="0"/>
          </a:p>
        </p:txBody>
      </p:sp>
      <p:sp>
        <p:nvSpPr>
          <p:cNvPr id="6" name="Footer Placeholder 5">
            <a:extLst>
              <a:ext uri="{FF2B5EF4-FFF2-40B4-BE49-F238E27FC236}">
                <a16:creationId xmlns:a16="http://schemas.microsoft.com/office/drawing/2014/main" id="{41FA48B4-FA8F-6319-D09D-0B6DF47C2425}"/>
              </a:ext>
            </a:extLst>
          </p:cNvPr>
          <p:cNvSpPr>
            <a:spLocks noGrp="1"/>
          </p:cNvSpPr>
          <p:nvPr>
            <p:ph type="ftr" sz="quarter" idx="4294967295"/>
          </p:nvPr>
        </p:nvSpPr>
        <p:spPr>
          <a:xfrm>
            <a:off x="9513888" y="6419850"/>
            <a:ext cx="2678112" cy="365125"/>
          </a:xfrm>
        </p:spPr>
        <p:txBody>
          <a:bodyPr/>
          <a:lstStyle/>
          <a:p>
            <a:r>
              <a:rPr lang="en-US" sz="800" dirty="0"/>
              <a:t>                                                                                https://</a:t>
            </a:r>
            <a:r>
              <a:rPr lang="en-US" sz="800" dirty="0" err="1"/>
              <a:t>docs.pola.rs</a:t>
            </a:r>
            <a:r>
              <a:rPr lang="en-US" sz="800" dirty="0"/>
              <a:t>/user-guide/lazy/optimizations/</a:t>
            </a:r>
          </a:p>
        </p:txBody>
      </p:sp>
      <p:pic>
        <p:nvPicPr>
          <p:cNvPr id="5" name="Picture 4" descr="A screenshot of a computer program&#10;&#10;Description automatically generated">
            <a:extLst>
              <a:ext uri="{FF2B5EF4-FFF2-40B4-BE49-F238E27FC236}">
                <a16:creationId xmlns:a16="http://schemas.microsoft.com/office/drawing/2014/main" id="{C9D82A94-1B82-EF98-435A-9A8650A3990D}"/>
              </a:ext>
            </a:extLst>
          </p:cNvPr>
          <p:cNvPicPr>
            <a:picLocks noChangeAspect="1"/>
          </p:cNvPicPr>
          <p:nvPr/>
        </p:nvPicPr>
        <p:blipFill>
          <a:blip r:embed="rId2"/>
          <a:stretch>
            <a:fillRect/>
          </a:stretch>
        </p:blipFill>
        <p:spPr>
          <a:xfrm>
            <a:off x="1981200" y="1980449"/>
            <a:ext cx="7685313" cy="4804526"/>
          </a:xfrm>
          <a:prstGeom prst="rect">
            <a:avLst/>
          </a:prstGeom>
        </p:spPr>
      </p:pic>
    </p:spTree>
    <p:extLst>
      <p:ext uri="{BB962C8B-B14F-4D97-AF65-F5344CB8AC3E}">
        <p14:creationId xmlns:p14="http://schemas.microsoft.com/office/powerpoint/2010/main" val="27842610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A7FE-B1CE-F463-D45F-77C4AAFCF7D0}"/>
              </a:ext>
            </a:extLst>
          </p:cNvPr>
          <p:cNvSpPr>
            <a:spLocks noGrp="1"/>
          </p:cNvSpPr>
          <p:nvPr>
            <p:ph type="title"/>
          </p:nvPr>
        </p:nvSpPr>
        <p:spPr>
          <a:xfrm>
            <a:off x="838200" y="171676"/>
            <a:ext cx="10515600" cy="734154"/>
          </a:xfrm>
        </p:spPr>
        <p:txBody>
          <a:bodyPr>
            <a:normAutofit/>
          </a:bodyPr>
          <a:lstStyle/>
          <a:p>
            <a:pPr algn="ctr"/>
            <a:r>
              <a:rPr lang="en-US" sz="2400" b="1" dirty="0">
                <a:latin typeface="+mj-lt"/>
              </a:rPr>
              <a:t>How Polars will make your life easier</a:t>
            </a:r>
          </a:p>
        </p:txBody>
      </p:sp>
      <p:pic>
        <p:nvPicPr>
          <p:cNvPr id="5" name="Content Placeholder 4" descr="A close up of a page&#10;&#10;Description automatically generated">
            <a:extLst>
              <a:ext uri="{FF2B5EF4-FFF2-40B4-BE49-F238E27FC236}">
                <a16:creationId xmlns:a16="http://schemas.microsoft.com/office/drawing/2014/main" id="{BFC35B8F-468D-E39F-296C-B2A7118B5D75}"/>
              </a:ext>
            </a:extLst>
          </p:cNvPr>
          <p:cNvPicPr>
            <a:picLocks noGrp="1" noChangeAspect="1"/>
          </p:cNvPicPr>
          <p:nvPr>
            <p:ph idx="1"/>
          </p:nvPr>
        </p:nvPicPr>
        <p:blipFill>
          <a:blip r:embed="rId2"/>
          <a:stretch>
            <a:fillRect/>
          </a:stretch>
        </p:blipFill>
        <p:spPr>
          <a:xfrm>
            <a:off x="87086" y="1866303"/>
            <a:ext cx="12017828" cy="2909974"/>
          </a:xfrm>
        </p:spPr>
      </p:pic>
      <p:sp>
        <p:nvSpPr>
          <p:cNvPr id="6" name="Footer Placeholder 5">
            <a:extLst>
              <a:ext uri="{FF2B5EF4-FFF2-40B4-BE49-F238E27FC236}">
                <a16:creationId xmlns:a16="http://schemas.microsoft.com/office/drawing/2014/main" id="{C5E13E83-5E8F-520F-332D-F84F5827C34E}"/>
              </a:ext>
            </a:extLst>
          </p:cNvPr>
          <p:cNvSpPr>
            <a:spLocks noGrp="1"/>
          </p:cNvSpPr>
          <p:nvPr>
            <p:ph type="ftr" sz="quarter" idx="4294967295"/>
          </p:nvPr>
        </p:nvSpPr>
        <p:spPr>
          <a:xfrm>
            <a:off x="3897086" y="6321199"/>
            <a:ext cx="4114800" cy="365125"/>
          </a:xfrm>
        </p:spPr>
        <p:txBody>
          <a:bodyPr/>
          <a:lstStyle/>
          <a:p>
            <a:r>
              <a:rPr lang="en-US" sz="1000" dirty="0"/>
              <a:t>https://</a:t>
            </a:r>
            <a:r>
              <a:rPr lang="en-US" sz="1000" dirty="0" err="1"/>
              <a:t>pola.rs</a:t>
            </a:r>
            <a:r>
              <a:rPr lang="en-US" sz="1000" dirty="0"/>
              <a:t>/</a:t>
            </a:r>
          </a:p>
        </p:txBody>
      </p:sp>
      <p:pic>
        <p:nvPicPr>
          <p:cNvPr id="7" name="Picture 6" descr="A white lines in a shape of a bear&#10;&#10;Description automatically generated">
            <a:extLst>
              <a:ext uri="{FF2B5EF4-FFF2-40B4-BE49-F238E27FC236}">
                <a16:creationId xmlns:a16="http://schemas.microsoft.com/office/drawing/2014/main" id="{E70A66D6-B72A-5791-FDF5-E49BBB6C4150}"/>
              </a:ext>
            </a:extLst>
          </p:cNvPr>
          <p:cNvPicPr>
            <a:picLocks noChangeAspect="1"/>
          </p:cNvPicPr>
          <p:nvPr/>
        </p:nvPicPr>
        <p:blipFill>
          <a:blip r:embed="rId3"/>
          <a:stretch>
            <a:fillRect/>
          </a:stretch>
        </p:blipFill>
        <p:spPr>
          <a:xfrm>
            <a:off x="10972801" y="6051377"/>
            <a:ext cx="1132114" cy="722211"/>
          </a:xfrm>
          <a:prstGeom prst="rect">
            <a:avLst/>
          </a:prstGeom>
        </p:spPr>
      </p:pic>
    </p:spTree>
    <p:extLst>
      <p:ext uri="{BB962C8B-B14F-4D97-AF65-F5344CB8AC3E}">
        <p14:creationId xmlns:p14="http://schemas.microsoft.com/office/powerpoint/2010/main" val="1074238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E3EF-73C4-C615-5E6C-E958920C81D7}"/>
              </a:ext>
            </a:extLst>
          </p:cNvPr>
          <p:cNvSpPr>
            <a:spLocks noGrp="1"/>
          </p:cNvSpPr>
          <p:nvPr>
            <p:ph type="title"/>
          </p:nvPr>
        </p:nvSpPr>
        <p:spPr>
          <a:xfrm>
            <a:off x="838200" y="155496"/>
            <a:ext cx="10515600" cy="1115332"/>
          </a:xfrm>
        </p:spPr>
        <p:txBody>
          <a:bodyPr>
            <a:normAutofit/>
          </a:bodyPr>
          <a:lstStyle/>
          <a:p>
            <a:pPr algn="ctr"/>
            <a:r>
              <a:rPr lang="en-US" sz="2400" b="1" dirty="0">
                <a:latin typeface="+mj-lt"/>
              </a:rPr>
              <a:t>Multithreading &amp; Parallel Computing</a:t>
            </a:r>
          </a:p>
        </p:txBody>
      </p:sp>
      <p:sp>
        <p:nvSpPr>
          <p:cNvPr id="3" name="Content Placeholder 2">
            <a:extLst>
              <a:ext uri="{FF2B5EF4-FFF2-40B4-BE49-F238E27FC236}">
                <a16:creationId xmlns:a16="http://schemas.microsoft.com/office/drawing/2014/main" id="{3DA0904F-7ECE-4ED7-DC6C-B16D556E366E}"/>
              </a:ext>
            </a:extLst>
          </p:cNvPr>
          <p:cNvSpPr>
            <a:spLocks noGrp="1"/>
          </p:cNvSpPr>
          <p:nvPr>
            <p:ph idx="1"/>
          </p:nvPr>
        </p:nvSpPr>
        <p:spPr>
          <a:xfrm>
            <a:off x="820964" y="869656"/>
            <a:ext cx="10860496" cy="4696505"/>
          </a:xfrm>
        </p:spPr>
        <p:txBody>
          <a:bodyPr>
            <a:normAutofit fontScale="55000" lnSpcReduction="20000"/>
          </a:bodyPr>
          <a:lstStyle/>
          <a:p>
            <a:pPr algn="just">
              <a:lnSpc>
                <a:spcPct val="220000"/>
              </a:lnSpc>
            </a:pPr>
            <a:r>
              <a:rPr lang="en-US" sz="2600" dirty="0">
                <a:latin typeface="+mn-lt"/>
              </a:rPr>
              <a:t>Multithreading refers to the concurrent execution of more than one sequential set (thread) of instructions.</a:t>
            </a:r>
          </a:p>
          <a:p>
            <a:pPr algn="just">
              <a:lnSpc>
                <a:spcPct val="220000"/>
              </a:lnSpc>
            </a:pPr>
            <a:r>
              <a:rPr lang="en-US" sz="2600" dirty="0">
                <a:latin typeface="+mn-lt"/>
              </a:rPr>
              <a:t>Multithreaded programming is programming multiple, concurrent execution threads. These threads could run on a single processor. Or there could be multiple threads running on multiple processor cores.</a:t>
            </a:r>
          </a:p>
          <a:p>
            <a:pPr algn="just">
              <a:lnSpc>
                <a:spcPct val="220000"/>
              </a:lnSpc>
            </a:pPr>
            <a:r>
              <a:rPr lang="en-US" sz="2600" dirty="0">
                <a:latin typeface="+mn-lt"/>
              </a:rPr>
              <a:t>Parallel programming is a process of using a set of resources to solve a problem in less time by dividing the work.</a:t>
            </a:r>
            <a:endParaRPr lang="en-US" sz="2600" b="0" i="0" dirty="0">
              <a:solidFill>
                <a:srgbClr val="1F1F1F"/>
              </a:solidFill>
              <a:effectLst/>
              <a:latin typeface="+mn-lt"/>
            </a:endParaRPr>
          </a:p>
          <a:p>
            <a:pPr algn="just">
              <a:lnSpc>
                <a:spcPct val="220000"/>
              </a:lnSpc>
            </a:pPr>
            <a:r>
              <a:rPr lang="en-US" sz="2600" b="1" i="1" dirty="0">
                <a:latin typeface="+mn-lt"/>
              </a:rPr>
              <a:t>Multiprocessing implements parallelism. Multiprocessing allocates separate memory and resources for each program — or process. But multithreading shares the same memory and resources for threads belonging to the same process.</a:t>
            </a:r>
          </a:p>
          <a:p>
            <a:pPr algn="just">
              <a:lnSpc>
                <a:spcPct val="220000"/>
              </a:lnSpc>
            </a:pPr>
            <a:r>
              <a:rPr lang="en-US" sz="2600" dirty="0">
                <a:latin typeface="+mn-lt"/>
              </a:rPr>
              <a:t>Polars uses all your CPU cores. It does this by executing computations which can be done in parallel in separate threads. </a:t>
            </a:r>
          </a:p>
          <a:p>
            <a:pPr algn="just">
              <a:lnSpc>
                <a:spcPct val="220000"/>
              </a:lnSpc>
            </a:pPr>
            <a:r>
              <a:rPr lang="en-US" sz="2600" dirty="0">
                <a:latin typeface="+mn-lt"/>
              </a:rPr>
              <a:t>For example, requesting two expressions in a select statement can be done in parallel, with the results combined at the end. Another example is aggregating a value within groups using </a:t>
            </a:r>
            <a:r>
              <a:rPr lang="en-US" sz="2600" dirty="0" err="1">
                <a:latin typeface="+mn-lt"/>
              </a:rPr>
              <a:t>group_by</a:t>
            </a:r>
            <a:r>
              <a:rPr lang="en-US" sz="2600" dirty="0">
                <a:latin typeface="+mn-lt"/>
              </a:rPr>
              <a:t>().</a:t>
            </a:r>
            <a:r>
              <a:rPr lang="en-US" sz="2600" dirty="0" err="1">
                <a:latin typeface="+mn-lt"/>
              </a:rPr>
              <a:t>agg</a:t>
            </a:r>
            <a:r>
              <a:rPr lang="en-US" sz="2600" dirty="0">
                <a:latin typeface="+mn-lt"/>
              </a:rPr>
              <a:t>(&lt;expr&gt;), each group can be evaluated separately.</a:t>
            </a:r>
          </a:p>
          <a:p>
            <a:pPr marL="0" indent="0" algn="just">
              <a:lnSpc>
                <a:spcPct val="150000"/>
              </a:lnSpc>
              <a:buNone/>
            </a:pPr>
            <a:endParaRPr lang="en-US" sz="1800" dirty="0"/>
          </a:p>
        </p:txBody>
      </p:sp>
      <p:pic>
        <p:nvPicPr>
          <p:cNvPr id="4" name="Picture 3" descr="A white lines in a shape of a bear&#10;&#10;Description automatically generated">
            <a:extLst>
              <a:ext uri="{FF2B5EF4-FFF2-40B4-BE49-F238E27FC236}">
                <a16:creationId xmlns:a16="http://schemas.microsoft.com/office/drawing/2014/main" id="{A2A8D671-F379-443A-D1F8-6364807F3699}"/>
              </a:ext>
            </a:extLst>
          </p:cNvPr>
          <p:cNvPicPr>
            <a:picLocks noChangeAspect="1"/>
          </p:cNvPicPr>
          <p:nvPr/>
        </p:nvPicPr>
        <p:blipFill>
          <a:blip r:embed="rId3"/>
          <a:stretch>
            <a:fillRect/>
          </a:stretch>
        </p:blipFill>
        <p:spPr>
          <a:xfrm>
            <a:off x="10820400" y="6043949"/>
            <a:ext cx="1032329" cy="658555"/>
          </a:xfrm>
          <a:prstGeom prst="rect">
            <a:avLst/>
          </a:prstGeom>
        </p:spPr>
      </p:pic>
      <p:pic>
        <p:nvPicPr>
          <p:cNvPr id="5" name="Picture 12" descr="Tug of War: MultiProcessing Vs MultiThreading | by Nouer Uz Zaman | Medium">
            <a:extLst>
              <a:ext uri="{FF2B5EF4-FFF2-40B4-BE49-F238E27FC236}">
                <a16:creationId xmlns:a16="http://schemas.microsoft.com/office/drawing/2014/main" id="{9163122A-C77C-515F-FB45-22B15369F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7981" y="5164989"/>
            <a:ext cx="3783330" cy="16930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What is Multithreading? - Definition from Techopedia">
            <a:extLst>
              <a:ext uri="{FF2B5EF4-FFF2-40B4-BE49-F238E27FC236}">
                <a16:creationId xmlns:a16="http://schemas.microsoft.com/office/drawing/2014/main" id="{1607FC93-522C-B347-9EF5-CCF5F70B7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391" y="4960621"/>
            <a:ext cx="3466629" cy="189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83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86FFF-E40C-00D5-97E4-913C65D315F1}"/>
              </a:ext>
            </a:extLst>
          </p:cNvPr>
          <p:cNvSpPr>
            <a:spLocks noGrp="1"/>
          </p:cNvSpPr>
          <p:nvPr>
            <p:ph type="title"/>
          </p:nvPr>
        </p:nvSpPr>
        <p:spPr>
          <a:xfrm>
            <a:off x="820964" y="155496"/>
            <a:ext cx="10515600" cy="864961"/>
          </a:xfrm>
        </p:spPr>
        <p:txBody>
          <a:bodyPr>
            <a:normAutofit/>
          </a:bodyPr>
          <a:lstStyle/>
          <a:p>
            <a:pPr algn="ctr"/>
            <a:r>
              <a:rPr lang="en-US" sz="2400" b="1" dirty="0">
                <a:latin typeface="+mj-lt"/>
              </a:rPr>
              <a:t>Polars in Big Data Analysis, Machine Learning &amp; Data Science</a:t>
            </a:r>
          </a:p>
        </p:txBody>
      </p:sp>
      <p:sp>
        <p:nvSpPr>
          <p:cNvPr id="3" name="Content Placeholder 2">
            <a:extLst>
              <a:ext uri="{FF2B5EF4-FFF2-40B4-BE49-F238E27FC236}">
                <a16:creationId xmlns:a16="http://schemas.microsoft.com/office/drawing/2014/main" id="{5D568228-9D3D-472B-3D94-6D76135FD97B}"/>
              </a:ext>
            </a:extLst>
          </p:cNvPr>
          <p:cNvSpPr>
            <a:spLocks noGrp="1"/>
          </p:cNvSpPr>
          <p:nvPr>
            <p:ph idx="1"/>
          </p:nvPr>
        </p:nvSpPr>
        <p:spPr>
          <a:xfrm>
            <a:off x="598170" y="1015098"/>
            <a:ext cx="10515600" cy="4794477"/>
          </a:xfrm>
        </p:spPr>
        <p:txBody>
          <a:bodyPr>
            <a:noAutofit/>
          </a:bodyPr>
          <a:lstStyle/>
          <a:p>
            <a:pPr algn="just">
              <a:lnSpc>
                <a:spcPct val="200000"/>
              </a:lnSpc>
            </a:pPr>
            <a:r>
              <a:rPr lang="en-US" sz="1600" b="1" i="1" u="sng" dirty="0">
                <a:latin typeface="+mn-lt"/>
              </a:rPr>
              <a:t>Polars &amp; Big Data Analysis</a:t>
            </a:r>
            <a:r>
              <a:rPr lang="en-US" sz="1600" b="1" i="1" dirty="0">
                <a:latin typeface="+mn-lt"/>
              </a:rPr>
              <a:t>: </a:t>
            </a:r>
            <a:r>
              <a:rPr lang="en-US" sz="1600" b="0" i="0" dirty="0">
                <a:solidFill>
                  <a:srgbClr val="555555"/>
                </a:solidFill>
                <a:effectLst/>
                <a:latin typeface="+mn-lt"/>
              </a:rPr>
              <a:t>In big data analysis, processing large datasets efficiently is crucial. Polars, with its fast execution speed and memory efficiency, is an excellent tool for such tasks. Its ability to handle large datasets and perform complex operations efficiently makes it a preferred choice for big data analysis.</a:t>
            </a:r>
          </a:p>
          <a:p>
            <a:pPr algn="just">
              <a:lnSpc>
                <a:spcPct val="200000"/>
              </a:lnSpc>
            </a:pPr>
            <a:r>
              <a:rPr lang="en-US" sz="1600" b="1" i="1" u="sng" dirty="0">
                <a:latin typeface="+mn-lt"/>
              </a:rPr>
              <a:t>Polars in Machine Learning</a:t>
            </a:r>
            <a:r>
              <a:rPr lang="en-US" sz="1600" b="1" i="1" dirty="0">
                <a:latin typeface="+mn-lt"/>
              </a:rPr>
              <a:t>: </a:t>
            </a:r>
            <a:r>
              <a:rPr lang="en-US" sz="1600" b="0" i="0" dirty="0">
                <a:solidFill>
                  <a:srgbClr val="555555"/>
                </a:solidFill>
                <a:effectLst/>
                <a:latin typeface="+mn-lt"/>
              </a:rPr>
              <a:t>Machine learning involves working with large datasets and requires efficient data manipulation for feature extraction, data cleaning, and preprocessing. Polars’ efficient </a:t>
            </a:r>
            <a:r>
              <a:rPr lang="en-US" sz="1600" b="0" i="0" dirty="0" err="1">
                <a:solidFill>
                  <a:srgbClr val="555555"/>
                </a:solidFill>
                <a:effectLst/>
                <a:latin typeface="+mn-lt"/>
              </a:rPr>
              <a:t>dataframe</a:t>
            </a:r>
            <a:r>
              <a:rPr lang="en-US" sz="1600" b="0" i="0" dirty="0">
                <a:solidFill>
                  <a:srgbClr val="555555"/>
                </a:solidFill>
                <a:effectLst/>
                <a:latin typeface="+mn-lt"/>
              </a:rPr>
              <a:t> manipulation capabilities can significantly speed up these processes, making it a useful tool for machine learning practitioners.</a:t>
            </a:r>
          </a:p>
          <a:p>
            <a:pPr>
              <a:lnSpc>
                <a:spcPct val="200000"/>
              </a:lnSpc>
            </a:pPr>
            <a:r>
              <a:rPr lang="en-US" sz="1600" b="1" i="1" u="sng" dirty="0">
                <a:latin typeface="+mn-lt"/>
              </a:rPr>
              <a:t>Polars for Data Science: </a:t>
            </a:r>
            <a:r>
              <a:rPr lang="en-US" sz="1600" b="0" i="0" dirty="0">
                <a:solidFill>
                  <a:srgbClr val="555555"/>
                </a:solidFill>
                <a:effectLst/>
                <a:latin typeface="+mn-lt"/>
              </a:rPr>
              <a:t>Data science involves extracting insights from data, which often requires efficient data manipulation. Polars, with its wide range of features for </a:t>
            </a:r>
            <a:r>
              <a:rPr lang="en-US" sz="1600" b="0" i="0" dirty="0" err="1">
                <a:solidFill>
                  <a:srgbClr val="555555"/>
                </a:solidFill>
                <a:effectLst/>
                <a:latin typeface="+mn-lt"/>
              </a:rPr>
              <a:t>dataframe</a:t>
            </a:r>
            <a:r>
              <a:rPr lang="en-US" sz="1600" b="0" i="0" dirty="0">
                <a:solidFill>
                  <a:srgbClr val="555555"/>
                </a:solidFill>
                <a:effectLst/>
                <a:latin typeface="+mn-lt"/>
              </a:rPr>
              <a:t> manipulation, can help data scientists clean, transform, and analyze their data more efficiently.</a:t>
            </a:r>
            <a:br>
              <a:rPr lang="en-US" sz="1800" dirty="0"/>
            </a:br>
            <a:endParaRPr lang="en-US" sz="1800" b="1" i="1" u="sng" dirty="0"/>
          </a:p>
        </p:txBody>
      </p:sp>
      <p:sp>
        <p:nvSpPr>
          <p:cNvPr id="5" name="Footer Placeholder 4">
            <a:extLst>
              <a:ext uri="{FF2B5EF4-FFF2-40B4-BE49-F238E27FC236}">
                <a16:creationId xmlns:a16="http://schemas.microsoft.com/office/drawing/2014/main" id="{3FB47561-A5AD-682A-665C-85973DD901AD}"/>
              </a:ext>
            </a:extLst>
          </p:cNvPr>
          <p:cNvSpPr>
            <a:spLocks noGrp="1"/>
          </p:cNvSpPr>
          <p:nvPr>
            <p:ph type="ftr" sz="quarter" idx="4294967295"/>
          </p:nvPr>
        </p:nvSpPr>
        <p:spPr>
          <a:xfrm>
            <a:off x="2791642" y="6462771"/>
            <a:ext cx="4114800" cy="365125"/>
          </a:xfrm>
        </p:spPr>
        <p:txBody>
          <a:bodyPr/>
          <a:lstStyle/>
          <a:p>
            <a:r>
              <a:rPr lang="en-US" sz="800" dirty="0"/>
              <a:t>https://</a:t>
            </a:r>
            <a:r>
              <a:rPr lang="en-US" sz="800" dirty="0" err="1"/>
              <a:t>ioflood.com</a:t>
            </a:r>
            <a:r>
              <a:rPr lang="en-US" sz="800" dirty="0"/>
              <a:t>/blog/polars/</a:t>
            </a:r>
          </a:p>
        </p:txBody>
      </p:sp>
      <p:pic>
        <p:nvPicPr>
          <p:cNvPr id="4" name="Picture 3" descr="A white lines in a shape of a bear&#10;&#10;Description automatically generated">
            <a:extLst>
              <a:ext uri="{FF2B5EF4-FFF2-40B4-BE49-F238E27FC236}">
                <a16:creationId xmlns:a16="http://schemas.microsoft.com/office/drawing/2014/main" id="{802B9BDF-B9A1-4F1D-6EF0-99626051F7CD}"/>
              </a:ext>
            </a:extLst>
          </p:cNvPr>
          <p:cNvPicPr>
            <a:picLocks noChangeAspect="1"/>
          </p:cNvPicPr>
          <p:nvPr/>
        </p:nvPicPr>
        <p:blipFill>
          <a:blip r:embed="rId3"/>
          <a:stretch>
            <a:fillRect/>
          </a:stretch>
        </p:blipFill>
        <p:spPr>
          <a:xfrm>
            <a:off x="10946130" y="6133493"/>
            <a:ext cx="1032329" cy="658555"/>
          </a:xfrm>
          <a:prstGeom prst="rect">
            <a:avLst/>
          </a:prstGeom>
        </p:spPr>
      </p:pic>
      <p:pic>
        <p:nvPicPr>
          <p:cNvPr id="6" name="Picture 16" descr="Machine learning">
            <a:extLst>
              <a:ext uri="{FF2B5EF4-FFF2-40B4-BE49-F238E27FC236}">
                <a16:creationId xmlns:a16="http://schemas.microsoft.com/office/drawing/2014/main" id="{34920477-5A68-000F-D9CB-42F331783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3910" y="5032403"/>
            <a:ext cx="2131761" cy="179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047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8E79-264C-7CC5-BBFC-27B759E58334}"/>
              </a:ext>
            </a:extLst>
          </p:cNvPr>
          <p:cNvSpPr>
            <a:spLocks noGrp="1"/>
          </p:cNvSpPr>
          <p:nvPr>
            <p:ph type="title"/>
          </p:nvPr>
        </p:nvSpPr>
        <p:spPr>
          <a:xfrm>
            <a:off x="838200" y="102870"/>
            <a:ext cx="10515600" cy="792933"/>
          </a:xfrm>
        </p:spPr>
        <p:txBody>
          <a:bodyPr>
            <a:normAutofit/>
          </a:bodyPr>
          <a:lstStyle/>
          <a:p>
            <a:pPr algn="ctr"/>
            <a:r>
              <a:rPr lang="en-US" sz="2800" b="1" dirty="0">
                <a:latin typeface="+mj-lt"/>
              </a:rPr>
              <a:t>Conclusion</a:t>
            </a:r>
          </a:p>
        </p:txBody>
      </p:sp>
      <p:sp>
        <p:nvSpPr>
          <p:cNvPr id="3" name="Content Placeholder 2">
            <a:extLst>
              <a:ext uri="{FF2B5EF4-FFF2-40B4-BE49-F238E27FC236}">
                <a16:creationId xmlns:a16="http://schemas.microsoft.com/office/drawing/2014/main" id="{15C37D3D-CF39-47AF-6A18-0E8EC53004ED}"/>
              </a:ext>
            </a:extLst>
          </p:cNvPr>
          <p:cNvSpPr>
            <a:spLocks noGrp="1"/>
          </p:cNvSpPr>
          <p:nvPr>
            <p:ph idx="1"/>
          </p:nvPr>
        </p:nvSpPr>
        <p:spPr>
          <a:xfrm>
            <a:off x="518160" y="1223417"/>
            <a:ext cx="10515600" cy="4968649"/>
          </a:xfrm>
        </p:spPr>
        <p:txBody>
          <a:bodyPr>
            <a:normAutofit/>
          </a:bodyPr>
          <a:lstStyle/>
          <a:p>
            <a:pPr algn="just">
              <a:lnSpc>
                <a:spcPct val="150000"/>
              </a:lnSpc>
            </a:pPr>
            <a:r>
              <a:rPr lang="en-US" sz="1600" dirty="0">
                <a:latin typeface="+mn-lt"/>
              </a:rPr>
              <a:t>Use pandas and polars together to make data processing tasks more efficient, swap out the parts that are slow with polars and leave the rest of the code in pandas. It’s easy to switch between pandas and polars</a:t>
            </a:r>
          </a:p>
          <a:p>
            <a:pPr algn="just">
              <a:lnSpc>
                <a:spcPct val="150000"/>
              </a:lnSpc>
            </a:pPr>
            <a:r>
              <a:rPr lang="en-US" sz="1600" b="0" i="0" dirty="0">
                <a:solidFill>
                  <a:srgbClr val="374151"/>
                </a:solidFill>
                <a:effectLst/>
                <a:latin typeface="+mn-lt"/>
              </a:rPr>
              <a:t>You can convert a pandas </a:t>
            </a:r>
            <a:r>
              <a:rPr lang="en-US" sz="1600" b="0" i="0" dirty="0" err="1">
                <a:solidFill>
                  <a:srgbClr val="374151"/>
                </a:solidFill>
                <a:effectLst/>
                <a:latin typeface="+mn-lt"/>
              </a:rPr>
              <a:t>dataframe</a:t>
            </a:r>
            <a:r>
              <a:rPr lang="en-US" sz="1600" b="0" i="0" dirty="0">
                <a:solidFill>
                  <a:srgbClr val="374151"/>
                </a:solidFill>
                <a:effectLst/>
                <a:latin typeface="+mn-lt"/>
              </a:rPr>
              <a:t> to polars: </a:t>
            </a:r>
            <a:r>
              <a:rPr lang="en-US" sz="1600" dirty="0" err="1">
                <a:latin typeface="+mn-lt"/>
              </a:rPr>
              <a:t>df_pl</a:t>
            </a:r>
            <a:r>
              <a:rPr lang="en-US" sz="1600" dirty="0">
                <a:latin typeface="+mn-lt"/>
              </a:rPr>
              <a:t> = </a:t>
            </a:r>
            <a:r>
              <a:rPr lang="en-US" sz="1600" dirty="0" err="1">
                <a:latin typeface="+mn-lt"/>
              </a:rPr>
              <a:t>pl.from_pandas</a:t>
            </a:r>
            <a:r>
              <a:rPr lang="en-US" sz="1600" dirty="0">
                <a:latin typeface="+mn-lt"/>
              </a:rPr>
              <a:t>(</a:t>
            </a:r>
            <a:r>
              <a:rPr lang="en-US" sz="1600" dirty="0" err="1">
                <a:latin typeface="+mn-lt"/>
              </a:rPr>
              <a:t>df_pd</a:t>
            </a:r>
            <a:r>
              <a:rPr lang="en-US" sz="1600" dirty="0">
                <a:latin typeface="+mn-lt"/>
              </a:rPr>
              <a:t>)</a:t>
            </a:r>
            <a:r>
              <a:rPr lang="en-US" sz="1600" dirty="0">
                <a:solidFill>
                  <a:srgbClr val="374151"/>
                </a:solidFill>
                <a:latin typeface="+mn-lt"/>
              </a:rPr>
              <a:t> and vice versa</a:t>
            </a:r>
            <a:r>
              <a:rPr lang="en-US" sz="1600" b="0" i="0" dirty="0">
                <a:solidFill>
                  <a:srgbClr val="374151"/>
                </a:solidFill>
                <a:effectLst/>
                <a:latin typeface="+mn-lt"/>
              </a:rPr>
              <a:t>: </a:t>
            </a:r>
            <a:r>
              <a:rPr lang="en-US" sz="1600" dirty="0" err="1">
                <a:latin typeface="+mn-lt"/>
              </a:rPr>
              <a:t>df_pd</a:t>
            </a:r>
            <a:r>
              <a:rPr lang="en-US" sz="1600" dirty="0">
                <a:latin typeface="+mn-lt"/>
              </a:rPr>
              <a:t> = </a:t>
            </a:r>
            <a:r>
              <a:rPr lang="en-US" sz="1600" dirty="0" err="1">
                <a:latin typeface="+mn-lt"/>
              </a:rPr>
              <a:t>pl.to_pandas</a:t>
            </a:r>
            <a:r>
              <a:rPr lang="en-US" sz="1600" dirty="0">
                <a:latin typeface="+mn-lt"/>
              </a:rPr>
              <a:t>()</a:t>
            </a:r>
            <a:r>
              <a:rPr lang="en-US" sz="1600" b="0" i="0" dirty="0">
                <a:solidFill>
                  <a:srgbClr val="374151"/>
                </a:solidFill>
                <a:effectLst/>
                <a:latin typeface="+mn-lt"/>
              </a:rPr>
              <a:t>. This facilitates refactoring existing code and to use third party libraries that only support Pandas.</a:t>
            </a:r>
          </a:p>
          <a:p>
            <a:pPr algn="just">
              <a:lnSpc>
                <a:spcPct val="150000"/>
              </a:lnSpc>
            </a:pPr>
            <a:r>
              <a:rPr lang="en-US" sz="1600" dirty="0">
                <a:solidFill>
                  <a:srgbClr val="374151"/>
                </a:solidFill>
                <a:latin typeface="+mn-lt"/>
              </a:rPr>
              <a:t>Polars is a powerful library for handling large datasets, complex data types and offers easy integration with other python libraries such as </a:t>
            </a:r>
            <a:r>
              <a:rPr lang="en-US" sz="1600" dirty="0" err="1">
                <a:solidFill>
                  <a:srgbClr val="374151"/>
                </a:solidFill>
                <a:latin typeface="+mn-lt"/>
              </a:rPr>
              <a:t>numpy</a:t>
            </a:r>
            <a:r>
              <a:rPr lang="en-US" sz="1600" dirty="0">
                <a:solidFill>
                  <a:srgbClr val="374151"/>
                </a:solidFill>
                <a:latin typeface="+mn-lt"/>
              </a:rPr>
              <a:t> and </a:t>
            </a:r>
            <a:r>
              <a:rPr lang="en-US" sz="1600" dirty="0" err="1">
                <a:solidFill>
                  <a:srgbClr val="374151"/>
                </a:solidFill>
                <a:latin typeface="+mn-lt"/>
              </a:rPr>
              <a:t>pyarrow</a:t>
            </a:r>
            <a:endParaRPr lang="en-US" sz="1600" dirty="0">
              <a:solidFill>
                <a:srgbClr val="374151"/>
              </a:solidFill>
              <a:latin typeface="+mn-lt"/>
            </a:endParaRPr>
          </a:p>
          <a:p>
            <a:pPr algn="just">
              <a:lnSpc>
                <a:spcPct val="150000"/>
              </a:lnSpc>
            </a:pPr>
            <a:r>
              <a:rPr lang="en-US" sz="1600" b="0" i="0" dirty="0">
                <a:solidFill>
                  <a:srgbClr val="222222"/>
                </a:solidFill>
                <a:effectLst/>
                <a:latin typeface="+mn-lt"/>
              </a:rPr>
              <a:t>Polars’ optimized back end, familiar yet efficient syntax, lazy API, and integration with the python ecosystem make the library stand out among the crowd.</a:t>
            </a:r>
          </a:p>
          <a:p>
            <a:pPr algn="just">
              <a:lnSpc>
                <a:spcPct val="150000"/>
              </a:lnSpc>
            </a:pPr>
            <a:r>
              <a:rPr lang="en-US" sz="1600" dirty="0">
                <a:solidFill>
                  <a:srgbClr val="222222"/>
                </a:solidFill>
                <a:latin typeface="+mn-lt"/>
              </a:rPr>
              <a:t>Polars mission is to provide seamless data processing experience on any scale</a:t>
            </a:r>
            <a:endParaRPr lang="en-US" sz="1600" b="0" i="0" dirty="0">
              <a:solidFill>
                <a:srgbClr val="222222"/>
              </a:solidFill>
              <a:effectLst/>
              <a:latin typeface="+mn-lt"/>
            </a:endParaRPr>
          </a:p>
          <a:p>
            <a:pPr marL="0" indent="0" algn="ctr">
              <a:lnSpc>
                <a:spcPct val="150000"/>
              </a:lnSpc>
              <a:buNone/>
            </a:pPr>
            <a:endParaRPr lang="en-US" sz="2000" b="1" i="1" u="sng" dirty="0">
              <a:solidFill>
                <a:srgbClr val="222222"/>
              </a:solidFill>
              <a:latin typeface="+mn-lt"/>
            </a:endParaRPr>
          </a:p>
          <a:p>
            <a:pPr marL="0" indent="0" algn="ctr">
              <a:lnSpc>
                <a:spcPct val="150000"/>
              </a:lnSpc>
              <a:buNone/>
            </a:pPr>
            <a:r>
              <a:rPr lang="en-US" sz="2000" b="1" i="1" u="sng" dirty="0">
                <a:solidFill>
                  <a:srgbClr val="222222"/>
                </a:solidFill>
                <a:latin typeface="+mn-lt"/>
              </a:rPr>
              <a:t>When working with big datasets, performance improvement is crucial, Polars takes charge</a:t>
            </a:r>
            <a:endParaRPr lang="en-US" sz="2000" b="1" i="1" u="sng" dirty="0">
              <a:latin typeface="+mn-lt"/>
            </a:endParaRPr>
          </a:p>
        </p:txBody>
      </p:sp>
      <p:pic>
        <p:nvPicPr>
          <p:cNvPr id="26626" name="Picture 2" descr="Task completed icon in flat design 5187462 Vector Art at Vecteezy">
            <a:extLst>
              <a:ext uri="{FF2B5EF4-FFF2-40B4-BE49-F238E27FC236}">
                <a16:creationId xmlns:a16="http://schemas.microsoft.com/office/drawing/2014/main" id="{35C72EF5-A36F-1225-69EB-35DBE57D5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2280" y="4023361"/>
            <a:ext cx="1463040"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5532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247A1-00F8-E8F1-CA16-CC2E925B19D1}"/>
              </a:ext>
            </a:extLst>
          </p:cNvPr>
          <p:cNvSpPr>
            <a:spLocks noGrp="1"/>
          </p:cNvSpPr>
          <p:nvPr>
            <p:ph type="title"/>
          </p:nvPr>
        </p:nvSpPr>
        <p:spPr>
          <a:xfrm>
            <a:off x="838200" y="114301"/>
            <a:ext cx="10515600" cy="1031874"/>
          </a:xfrm>
        </p:spPr>
        <p:txBody>
          <a:bodyPr/>
          <a:lstStyle/>
          <a:p>
            <a:pPr algn="ctr"/>
            <a:r>
              <a:rPr lang="en-US" sz="2800" b="1" dirty="0">
                <a:latin typeface="+mj-lt"/>
              </a:rPr>
              <a:t>References</a:t>
            </a:r>
          </a:p>
        </p:txBody>
      </p:sp>
      <p:sp>
        <p:nvSpPr>
          <p:cNvPr id="3" name="Content Placeholder 2">
            <a:extLst>
              <a:ext uri="{FF2B5EF4-FFF2-40B4-BE49-F238E27FC236}">
                <a16:creationId xmlns:a16="http://schemas.microsoft.com/office/drawing/2014/main" id="{6602FE1F-D5C4-F6D5-F3A4-120996B81717}"/>
              </a:ext>
            </a:extLst>
          </p:cNvPr>
          <p:cNvSpPr>
            <a:spLocks noGrp="1"/>
          </p:cNvSpPr>
          <p:nvPr>
            <p:ph idx="1"/>
          </p:nvPr>
        </p:nvSpPr>
        <p:spPr>
          <a:xfrm>
            <a:off x="838200" y="1146174"/>
            <a:ext cx="10515600" cy="4794477"/>
          </a:xfrm>
        </p:spPr>
        <p:txBody>
          <a:bodyPr/>
          <a:lstStyle/>
          <a:p>
            <a:pPr>
              <a:lnSpc>
                <a:spcPct val="150000"/>
              </a:lnSpc>
            </a:pPr>
            <a:r>
              <a:rPr lang="en-US" sz="1600" dirty="0">
                <a:latin typeface="+mn-lt"/>
                <a:hlinkClick r:id="rId2"/>
              </a:rPr>
              <a:t>https://pandas.pydata.org/docs/dev/getting_started/overview.html</a:t>
            </a:r>
            <a:endParaRPr lang="en-US" sz="1600" dirty="0">
              <a:latin typeface="+mn-lt"/>
            </a:endParaRPr>
          </a:p>
          <a:p>
            <a:pPr>
              <a:lnSpc>
                <a:spcPct val="150000"/>
              </a:lnSpc>
            </a:pPr>
            <a:r>
              <a:rPr lang="en-US" sz="1600" dirty="0">
                <a:latin typeface="+mn-lt"/>
                <a:hlinkClick r:id="rId3"/>
              </a:rPr>
              <a:t>https://realpython.com/polars-python/</a:t>
            </a:r>
            <a:endParaRPr lang="en-US" sz="1600" dirty="0">
              <a:latin typeface="+mn-lt"/>
            </a:endParaRPr>
          </a:p>
          <a:p>
            <a:pPr>
              <a:lnSpc>
                <a:spcPct val="150000"/>
              </a:lnSpc>
            </a:pPr>
            <a:r>
              <a:rPr lang="en-US" sz="1600" dirty="0">
                <a:latin typeface="+mn-lt"/>
                <a:hlinkClick r:id="rId4"/>
              </a:rPr>
              <a:t>https://docs.pola.rs/user-guide/</a:t>
            </a:r>
            <a:endParaRPr lang="en-US" sz="1600" dirty="0">
              <a:latin typeface="+mn-lt"/>
            </a:endParaRPr>
          </a:p>
          <a:p>
            <a:pPr>
              <a:lnSpc>
                <a:spcPct val="150000"/>
              </a:lnSpc>
            </a:pPr>
            <a:r>
              <a:rPr lang="en-US" sz="1600" dirty="0">
                <a:latin typeface="+mn-lt"/>
                <a:hlinkClick r:id="rId5"/>
              </a:rPr>
              <a:t>https://www.einblick.ai/tools/what-is-polars-python-compare-pandas/</a:t>
            </a:r>
            <a:endParaRPr lang="en-US" sz="1600" dirty="0">
              <a:latin typeface="+mn-lt"/>
            </a:endParaRPr>
          </a:p>
          <a:p>
            <a:pPr>
              <a:lnSpc>
                <a:spcPct val="150000"/>
              </a:lnSpc>
            </a:pPr>
            <a:r>
              <a:rPr lang="en-US" sz="1600" dirty="0">
                <a:latin typeface="+mn-lt"/>
                <a:hlinkClick r:id="rId6"/>
              </a:rPr>
              <a:t>https://blog.jetbrains.com/dataspell/2023/08/polars-vs-pandas-what-s-the-difference/</a:t>
            </a:r>
            <a:endParaRPr lang="en-US" sz="1600" dirty="0">
              <a:latin typeface="+mn-lt"/>
            </a:endParaRPr>
          </a:p>
          <a:p>
            <a:pPr>
              <a:lnSpc>
                <a:spcPct val="150000"/>
              </a:lnSpc>
            </a:pPr>
            <a:r>
              <a:rPr lang="en-US" sz="1600" dirty="0">
                <a:latin typeface="+mn-lt"/>
                <a:hlinkClick r:id="rId7"/>
              </a:rPr>
              <a:t>https://towardsdatascience.com/whats-new-in-pandas-2-2-e3afe6f341f5</a:t>
            </a:r>
            <a:endParaRPr lang="en-US" sz="1600" dirty="0">
              <a:latin typeface="+mn-lt"/>
            </a:endParaRPr>
          </a:p>
          <a:p>
            <a:pPr>
              <a:lnSpc>
                <a:spcPct val="150000"/>
              </a:lnSpc>
            </a:pPr>
            <a:r>
              <a:rPr lang="en-US" sz="1600" dirty="0">
                <a:latin typeface="+mn-lt"/>
                <a:hlinkClick r:id="rId8"/>
              </a:rPr>
              <a:t>https://www.linkedin.com/pulse/polars-vs-pandas-which-one-faster-benchmarking-analysis-saleem/</a:t>
            </a:r>
            <a:endParaRPr lang="en-US" sz="1600" dirty="0">
              <a:latin typeface="+mn-lt"/>
            </a:endParaRPr>
          </a:p>
          <a:p>
            <a:pPr>
              <a:lnSpc>
                <a:spcPct val="150000"/>
              </a:lnSpc>
            </a:pPr>
            <a:r>
              <a:rPr lang="en-US" sz="1600" dirty="0">
                <a:latin typeface="+mn-lt"/>
                <a:hlinkClick r:id="rId9"/>
              </a:rPr>
              <a:t>https://www.rust-lang.org/</a:t>
            </a:r>
            <a:endParaRPr lang="en-US" sz="1600" dirty="0">
              <a:latin typeface="+mn-lt"/>
            </a:endParaRPr>
          </a:p>
          <a:p>
            <a:pPr>
              <a:lnSpc>
                <a:spcPct val="150000"/>
              </a:lnSpc>
            </a:pPr>
            <a:r>
              <a:rPr lang="en-US" sz="1600" dirty="0">
                <a:latin typeface="+mn-lt"/>
                <a:hlinkClick r:id="rId10"/>
              </a:rPr>
              <a:t>https://rotational.io/blog/introduction-to-polars/</a:t>
            </a:r>
            <a:endParaRPr lang="en-US" sz="1600" dirty="0">
              <a:latin typeface="+mn-lt"/>
            </a:endParaRPr>
          </a:p>
          <a:p>
            <a:pPr>
              <a:lnSpc>
                <a:spcPct val="150000"/>
              </a:lnSpc>
            </a:pPr>
            <a:r>
              <a:rPr lang="en-US" sz="1600" dirty="0">
                <a:latin typeface="+mn-lt"/>
                <a:hlinkClick r:id="rId11"/>
              </a:rPr>
              <a:t>https://www.rhosignal.com/posts/polars-dont-fear-streaming/</a:t>
            </a:r>
            <a:endParaRPr lang="en-US" sz="1600" dirty="0">
              <a:latin typeface="+mn-lt"/>
            </a:endParaRPr>
          </a:p>
          <a:p>
            <a:pPr>
              <a:lnSpc>
                <a:spcPct val="150000"/>
              </a:lnSpc>
            </a:pPr>
            <a:r>
              <a:rPr lang="en-US" sz="1600" dirty="0">
                <a:latin typeface="+mn-lt"/>
                <a:hlinkClick r:id="rId12"/>
              </a:rPr>
              <a:t>https://www.perforce.com/blog/qac/multithreading-parallel-programming-c-cpp</a:t>
            </a:r>
            <a:endParaRPr lang="en-US" sz="1600" dirty="0">
              <a:latin typeface="+mn-lt"/>
            </a:endParaRPr>
          </a:p>
          <a:p>
            <a:pPr>
              <a:lnSpc>
                <a:spcPct val="150000"/>
              </a:lnSpc>
            </a:pPr>
            <a:r>
              <a:rPr lang="en-US" sz="1600" dirty="0">
                <a:latin typeface="+mn-lt"/>
                <a:hlinkClick r:id="rId13"/>
              </a:rPr>
              <a:t>https://ioflood.com/blog/polars/</a:t>
            </a:r>
            <a:endParaRPr lang="en-US" sz="1600" dirty="0">
              <a:latin typeface="+mn-lt"/>
            </a:endParaRPr>
          </a:p>
          <a:p>
            <a:pPr marL="0" indent="0">
              <a:buNone/>
            </a:pPr>
            <a:endParaRPr lang="en-US" sz="1600" dirty="0"/>
          </a:p>
          <a:p>
            <a:endParaRPr lang="en-US" sz="1600" dirty="0"/>
          </a:p>
          <a:p>
            <a:endParaRPr lang="en-US" sz="2000" dirty="0"/>
          </a:p>
          <a:p>
            <a:endParaRPr lang="en-US" sz="2000" dirty="0"/>
          </a:p>
          <a:p>
            <a:endParaRPr lang="en-US" sz="2000"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6539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2E08-2D06-741E-8B86-2F7098A735E8}"/>
              </a:ext>
            </a:extLst>
          </p:cNvPr>
          <p:cNvSpPr>
            <a:spLocks noGrp="1"/>
          </p:cNvSpPr>
          <p:nvPr>
            <p:ph type="title"/>
          </p:nvPr>
        </p:nvSpPr>
        <p:spPr>
          <a:xfrm>
            <a:off x="827800" y="160251"/>
            <a:ext cx="10515600" cy="639011"/>
          </a:xfrm>
        </p:spPr>
        <p:txBody>
          <a:bodyPr>
            <a:normAutofit/>
          </a:bodyPr>
          <a:lstStyle/>
          <a:p>
            <a:pPr algn="ctr"/>
            <a:r>
              <a:rPr lang="en-US" sz="2800" b="1" dirty="0">
                <a:latin typeface="+mj-lt"/>
              </a:rPr>
              <a:t>Pandas data handling </a:t>
            </a:r>
          </a:p>
        </p:txBody>
      </p:sp>
      <p:pic>
        <p:nvPicPr>
          <p:cNvPr id="6" name="Content Placeholder 5" descr="A close-up of a word&#10;&#10;Description automatically generated">
            <a:extLst>
              <a:ext uri="{FF2B5EF4-FFF2-40B4-BE49-F238E27FC236}">
                <a16:creationId xmlns:a16="http://schemas.microsoft.com/office/drawing/2014/main" id="{BC5B8DEF-D20E-24F1-0C48-A40A30EFDF0C}"/>
              </a:ext>
            </a:extLst>
          </p:cNvPr>
          <p:cNvPicPr>
            <a:picLocks noGrp="1" noChangeAspect="1"/>
          </p:cNvPicPr>
          <p:nvPr>
            <p:ph idx="1"/>
          </p:nvPr>
        </p:nvPicPr>
        <p:blipFill>
          <a:blip r:embed="rId2"/>
          <a:stretch>
            <a:fillRect/>
          </a:stretch>
        </p:blipFill>
        <p:spPr>
          <a:xfrm>
            <a:off x="1085850" y="1690688"/>
            <a:ext cx="4381500" cy="774700"/>
          </a:xfrm>
        </p:spPr>
      </p:pic>
      <p:sp>
        <p:nvSpPr>
          <p:cNvPr id="7" name="TextBox 6">
            <a:extLst>
              <a:ext uri="{FF2B5EF4-FFF2-40B4-BE49-F238E27FC236}">
                <a16:creationId xmlns:a16="http://schemas.microsoft.com/office/drawing/2014/main" id="{3B003627-D385-88C4-D5B9-98ECDB0C6E6C}"/>
              </a:ext>
            </a:extLst>
          </p:cNvPr>
          <p:cNvSpPr txBox="1"/>
          <p:nvPr/>
        </p:nvSpPr>
        <p:spPr>
          <a:xfrm>
            <a:off x="353425" y="1004136"/>
            <a:ext cx="11016343" cy="5355312"/>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9" name="Picture 8" descr="A graph of dataframes&#10;&#10;Description automatically generated with medium confidence">
            <a:extLst>
              <a:ext uri="{FF2B5EF4-FFF2-40B4-BE49-F238E27FC236}">
                <a16:creationId xmlns:a16="http://schemas.microsoft.com/office/drawing/2014/main" id="{A876D767-C0E3-3E16-5156-0BB628025E99}"/>
              </a:ext>
            </a:extLst>
          </p:cNvPr>
          <p:cNvPicPr>
            <a:picLocks noChangeAspect="1"/>
          </p:cNvPicPr>
          <p:nvPr/>
        </p:nvPicPr>
        <p:blipFill>
          <a:blip r:embed="rId3"/>
          <a:stretch>
            <a:fillRect/>
          </a:stretch>
        </p:blipFill>
        <p:spPr>
          <a:xfrm>
            <a:off x="511537" y="3292310"/>
            <a:ext cx="4595720" cy="3392424"/>
          </a:xfrm>
          <a:prstGeom prst="rect">
            <a:avLst/>
          </a:prstGeom>
        </p:spPr>
      </p:pic>
      <p:pic>
        <p:nvPicPr>
          <p:cNvPr id="11" name="Picture 10" descr="A white and grey squares&#10;&#10;Description automatically generated">
            <a:extLst>
              <a:ext uri="{FF2B5EF4-FFF2-40B4-BE49-F238E27FC236}">
                <a16:creationId xmlns:a16="http://schemas.microsoft.com/office/drawing/2014/main" id="{D0BDB03B-EEEA-969E-AAF1-53243AB00A96}"/>
              </a:ext>
            </a:extLst>
          </p:cNvPr>
          <p:cNvPicPr>
            <a:picLocks noChangeAspect="1"/>
          </p:cNvPicPr>
          <p:nvPr/>
        </p:nvPicPr>
        <p:blipFill>
          <a:blip r:embed="rId4"/>
          <a:stretch>
            <a:fillRect/>
          </a:stretch>
        </p:blipFill>
        <p:spPr>
          <a:xfrm>
            <a:off x="5484167" y="2680524"/>
            <a:ext cx="6359046" cy="2002536"/>
          </a:xfrm>
          <a:prstGeom prst="rect">
            <a:avLst/>
          </a:prstGeom>
        </p:spPr>
      </p:pic>
      <p:pic>
        <p:nvPicPr>
          <p:cNvPr id="13" name="Picture 12" descr="A graph with a black arrow pointing to a yellow bar&#10;&#10;Description automatically generated">
            <a:extLst>
              <a:ext uri="{FF2B5EF4-FFF2-40B4-BE49-F238E27FC236}">
                <a16:creationId xmlns:a16="http://schemas.microsoft.com/office/drawing/2014/main" id="{8050079E-9373-D15D-D8D8-8F17AEC50ADE}"/>
              </a:ext>
            </a:extLst>
          </p:cNvPr>
          <p:cNvPicPr>
            <a:picLocks noChangeAspect="1"/>
          </p:cNvPicPr>
          <p:nvPr/>
        </p:nvPicPr>
        <p:blipFill>
          <a:blip r:embed="rId5"/>
          <a:stretch>
            <a:fillRect/>
          </a:stretch>
        </p:blipFill>
        <p:spPr>
          <a:xfrm>
            <a:off x="5983980" y="4928663"/>
            <a:ext cx="5359420" cy="1563624"/>
          </a:xfrm>
          <a:prstGeom prst="rect">
            <a:avLst/>
          </a:prstGeom>
        </p:spPr>
      </p:pic>
      <p:pic>
        <p:nvPicPr>
          <p:cNvPr id="15" name="Picture 14" descr="A black arrow pointing to the right&#10;&#10;Description automatically generated">
            <a:extLst>
              <a:ext uri="{FF2B5EF4-FFF2-40B4-BE49-F238E27FC236}">
                <a16:creationId xmlns:a16="http://schemas.microsoft.com/office/drawing/2014/main" id="{8FA1BF30-38F6-B052-C517-1BAF4DD48865}"/>
              </a:ext>
            </a:extLst>
          </p:cNvPr>
          <p:cNvPicPr>
            <a:picLocks noChangeAspect="1"/>
          </p:cNvPicPr>
          <p:nvPr/>
        </p:nvPicPr>
        <p:blipFill>
          <a:blip r:embed="rId6"/>
          <a:stretch>
            <a:fillRect/>
          </a:stretch>
        </p:blipFill>
        <p:spPr>
          <a:xfrm>
            <a:off x="5627440" y="1198563"/>
            <a:ext cx="6120246" cy="1417320"/>
          </a:xfrm>
          <a:prstGeom prst="rect">
            <a:avLst/>
          </a:prstGeom>
        </p:spPr>
      </p:pic>
      <p:sp>
        <p:nvSpPr>
          <p:cNvPr id="16" name="TextBox 15">
            <a:extLst>
              <a:ext uri="{FF2B5EF4-FFF2-40B4-BE49-F238E27FC236}">
                <a16:creationId xmlns:a16="http://schemas.microsoft.com/office/drawing/2014/main" id="{3143A247-4634-7567-284B-83EDC6C52B7D}"/>
              </a:ext>
            </a:extLst>
          </p:cNvPr>
          <p:cNvSpPr txBox="1"/>
          <p:nvPr/>
        </p:nvSpPr>
        <p:spPr>
          <a:xfrm>
            <a:off x="8028976" y="1129870"/>
            <a:ext cx="1887910" cy="369332"/>
          </a:xfrm>
          <a:prstGeom prst="rect">
            <a:avLst/>
          </a:prstGeom>
          <a:noFill/>
        </p:spPr>
        <p:txBody>
          <a:bodyPr wrap="square" rtlCol="0">
            <a:spAutoFit/>
          </a:bodyPr>
          <a:lstStyle/>
          <a:p>
            <a:r>
              <a:rPr lang="en-US" dirty="0"/>
              <a:t>Selecting rows</a:t>
            </a:r>
          </a:p>
        </p:txBody>
      </p:sp>
      <p:sp>
        <p:nvSpPr>
          <p:cNvPr id="17" name="TextBox 16">
            <a:extLst>
              <a:ext uri="{FF2B5EF4-FFF2-40B4-BE49-F238E27FC236}">
                <a16:creationId xmlns:a16="http://schemas.microsoft.com/office/drawing/2014/main" id="{C409BEE9-0518-58FD-DB9A-DB9CF2725286}"/>
              </a:ext>
            </a:extLst>
          </p:cNvPr>
          <p:cNvSpPr txBox="1"/>
          <p:nvPr/>
        </p:nvSpPr>
        <p:spPr>
          <a:xfrm>
            <a:off x="8338811" y="4619190"/>
            <a:ext cx="1887910" cy="369332"/>
          </a:xfrm>
          <a:prstGeom prst="rect">
            <a:avLst/>
          </a:prstGeom>
          <a:noFill/>
        </p:spPr>
        <p:txBody>
          <a:bodyPr wrap="square" rtlCol="0">
            <a:spAutoFit/>
          </a:bodyPr>
          <a:lstStyle/>
          <a:p>
            <a:r>
              <a:rPr lang="en-US" dirty="0"/>
              <a:t>Selecting columns</a:t>
            </a:r>
          </a:p>
        </p:txBody>
      </p:sp>
      <p:sp>
        <p:nvSpPr>
          <p:cNvPr id="18" name="TextBox 17">
            <a:extLst>
              <a:ext uri="{FF2B5EF4-FFF2-40B4-BE49-F238E27FC236}">
                <a16:creationId xmlns:a16="http://schemas.microsoft.com/office/drawing/2014/main" id="{89330CCB-50BA-D0CF-F40A-7EAB502775BA}"/>
              </a:ext>
            </a:extLst>
          </p:cNvPr>
          <p:cNvSpPr txBox="1"/>
          <p:nvPr/>
        </p:nvSpPr>
        <p:spPr>
          <a:xfrm>
            <a:off x="7909233" y="2547961"/>
            <a:ext cx="2317488" cy="369332"/>
          </a:xfrm>
          <a:prstGeom prst="rect">
            <a:avLst/>
          </a:prstGeom>
          <a:noFill/>
        </p:spPr>
        <p:txBody>
          <a:bodyPr wrap="square" rtlCol="0">
            <a:spAutoFit/>
          </a:bodyPr>
          <a:lstStyle/>
          <a:p>
            <a:r>
              <a:rPr lang="en-US" dirty="0"/>
              <a:t>Reading &amp; writing data</a:t>
            </a:r>
          </a:p>
        </p:txBody>
      </p:sp>
    </p:spTree>
    <p:extLst>
      <p:ext uri="{BB962C8B-B14F-4D97-AF65-F5344CB8AC3E}">
        <p14:creationId xmlns:p14="http://schemas.microsoft.com/office/powerpoint/2010/main" val="120199995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defRPr sz="1200" b="0" baseline="0" dirty="0" smtClean="0">
            <a:solidFill>
              <a:srgbClr val="454D4E"/>
            </a:solidFill>
            <a:latin typeface="Open Sans" panose="020B0606030504020204" pitchFamily="34" charset="0"/>
          </a:defRPr>
        </a:defPPr>
      </a:lstStyle>
    </a:txDef>
  </a:objectDefaults>
  <a:extraClrSchemeLst/>
  <a:extLst>
    <a:ext uri="{05A4C25C-085E-4340-85A3-A5531E510DB2}">
      <thm15:themeFamily xmlns:thm15="http://schemas.microsoft.com/office/thememl/2012/main" name="2022 Slide Template_ Pearson Live Training" id="{87AC9352-1FB4-4D4C-AB9B-15A6F48B19FA}" vid="{26E38205-033A-C744-8BDF-0B8FCE9222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 Slide Template_ Pearson Live Training</Template>
  <TotalTime>129176</TotalTime>
  <Words>7394</Words>
  <Application>Microsoft Macintosh PowerPoint</Application>
  <PresentationFormat>Widescreen</PresentationFormat>
  <Paragraphs>624</Paragraphs>
  <Slides>86</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86</vt:i4>
      </vt:variant>
    </vt:vector>
  </HeadingPairs>
  <TitlesOfParts>
    <vt:vector size="98" baseType="lpstr">
      <vt:lpstr>-apple-system</vt:lpstr>
      <vt:lpstr>Arial</vt:lpstr>
      <vt:lpstr>Calibri</vt:lpstr>
      <vt:lpstr>Google Sans</vt:lpstr>
      <vt:lpstr>JetBrains Sans</vt:lpstr>
      <vt:lpstr>Lato</vt:lpstr>
      <vt:lpstr>Open Sans</vt:lpstr>
      <vt:lpstr>Proxima Nova</vt:lpstr>
      <vt:lpstr>Raleway</vt:lpstr>
      <vt:lpstr>Source Sans Pro</vt:lpstr>
      <vt:lpstr>Wingdings</vt:lpstr>
      <vt:lpstr>Standard_LiveLessons_2017</vt:lpstr>
      <vt:lpstr>PowerPoint Presentation</vt:lpstr>
      <vt:lpstr>Personal Background</vt:lpstr>
      <vt:lpstr>Agenda</vt:lpstr>
      <vt:lpstr>Poll Question</vt:lpstr>
      <vt:lpstr>What is Pandas</vt:lpstr>
      <vt:lpstr>Pandas Data Types</vt:lpstr>
      <vt:lpstr>Pandas main tasks</vt:lpstr>
      <vt:lpstr>Pandas main tasks</vt:lpstr>
      <vt:lpstr>Pandas data handling </vt:lpstr>
      <vt:lpstr>Data Mining with Pandas</vt:lpstr>
      <vt:lpstr>Pandas package version</vt:lpstr>
      <vt:lpstr>Poll Question</vt:lpstr>
      <vt:lpstr>What is Polars</vt:lpstr>
      <vt:lpstr>What is the purpose/function of Polars</vt:lpstr>
      <vt:lpstr>What is the purpose/function of Polars</vt:lpstr>
      <vt:lpstr>Polars Key Features</vt:lpstr>
      <vt:lpstr>Polars Key Features</vt:lpstr>
      <vt:lpstr>Polars Key Features</vt:lpstr>
      <vt:lpstr>What makes Polars faster &amp; more efficient than Pandas </vt:lpstr>
      <vt:lpstr>What makes Polars faster &amp; more efficient than Pandas </vt:lpstr>
      <vt:lpstr>What makes Polars faster &amp; more efficient than Pandas </vt:lpstr>
      <vt:lpstr>Why is Polars so fast</vt:lpstr>
      <vt:lpstr>Apache Arrow Advantage</vt:lpstr>
      <vt:lpstr>Why is Polars so fast</vt:lpstr>
      <vt:lpstr>Rust Advantage</vt:lpstr>
      <vt:lpstr>Why use Polars over Pandas</vt:lpstr>
      <vt:lpstr>Poll Question</vt:lpstr>
      <vt:lpstr>Why Polars is efficient for large datasets</vt:lpstr>
      <vt:lpstr>Why Polars is efficient for large datasets</vt:lpstr>
      <vt:lpstr>What is Polars Query Optimization claim</vt:lpstr>
      <vt:lpstr>How Polars handles larger than RAM data</vt:lpstr>
      <vt:lpstr>How Polars handles larger than RAM data</vt:lpstr>
      <vt:lpstr>Results of reading parquet (lower is better)</vt:lpstr>
      <vt:lpstr>Results of in-memory data (lower is better)</vt:lpstr>
      <vt:lpstr>Polars vs Pandas speed comparison</vt:lpstr>
      <vt:lpstr>Polars vs Pandas speed comparison</vt:lpstr>
      <vt:lpstr>Polars vs Pandas speed comparison</vt:lpstr>
      <vt:lpstr>Polars vs Pandas speed comparison</vt:lpstr>
      <vt:lpstr>Performance comparison of Polars with Pandas</vt:lpstr>
      <vt:lpstr>Poll Question</vt:lpstr>
      <vt:lpstr>Performance comparison of Polars with Pandas</vt:lpstr>
      <vt:lpstr>Performance comparison of Polars with Pandas</vt:lpstr>
      <vt:lpstr>PowerPoint Presentation</vt:lpstr>
      <vt:lpstr>Polars Optimizations</vt:lpstr>
      <vt:lpstr>Polars syntax &amp; API</vt:lpstr>
      <vt:lpstr>Polars syntax &amp; API</vt:lpstr>
      <vt:lpstr>Polars syntax &amp; API</vt:lpstr>
      <vt:lpstr>Polars data support </vt:lpstr>
      <vt:lpstr>Polars Data Structures</vt:lpstr>
      <vt:lpstr>Polar Contexts</vt:lpstr>
      <vt:lpstr>Polar Contexts</vt:lpstr>
      <vt:lpstr>Polar Selection Context</vt:lpstr>
      <vt:lpstr>Polar Selection Context</vt:lpstr>
      <vt:lpstr>Polars Filtering Context</vt:lpstr>
      <vt:lpstr>Polars Group by / Aggregation Context</vt:lpstr>
      <vt:lpstr>Polars Expressions</vt:lpstr>
      <vt:lpstr>Polars Lazy/Eager API</vt:lpstr>
      <vt:lpstr>Polars Lazy/Eager API</vt:lpstr>
      <vt:lpstr>Poll Question</vt:lpstr>
      <vt:lpstr>When to use Lazy vs Eager API</vt:lpstr>
      <vt:lpstr>Polars Streaming mode</vt:lpstr>
      <vt:lpstr>Polars Streaming mode</vt:lpstr>
      <vt:lpstr>Pandas 2.0 vs Polars</vt:lpstr>
      <vt:lpstr>Pandas 2.0 vs Polars performance comparison</vt:lpstr>
      <vt:lpstr>What’s new in Pandas 2.2</vt:lpstr>
      <vt:lpstr>What’s new in Pandas 2.2</vt:lpstr>
      <vt:lpstr>What’s new in Pandas 2.2</vt:lpstr>
      <vt:lpstr>Polars for ETL</vt:lpstr>
      <vt:lpstr>When should we stick with Pandas</vt:lpstr>
      <vt:lpstr>How can we improve data mining performance</vt:lpstr>
      <vt:lpstr>How can we improve data mining performance</vt:lpstr>
      <vt:lpstr>How can we improve data mining performance</vt:lpstr>
      <vt:lpstr>How can we improve data mining performance</vt:lpstr>
      <vt:lpstr>What are Some High-Performance pandas Alternatives?  </vt:lpstr>
      <vt:lpstr>Poll Question</vt:lpstr>
      <vt:lpstr>Why choose Polars</vt:lpstr>
      <vt:lpstr>Polars code execution</vt:lpstr>
      <vt:lpstr>Polars code execution</vt:lpstr>
      <vt:lpstr>Polars code execution</vt:lpstr>
      <vt:lpstr>Polars code execution</vt:lpstr>
      <vt:lpstr>Polars Query Optimizations</vt:lpstr>
      <vt:lpstr>How Polars will make your life easier</vt:lpstr>
      <vt:lpstr>Multithreading &amp; Parallel Computing</vt:lpstr>
      <vt:lpstr>Polars in Big Data Analysis, Machine Learning &amp; Data Science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Pandas vs Polars</dc:title>
  <dc:creator>Muhammad Adeel Sultan Khan</dc:creator>
  <cp:lastModifiedBy>Muhammad Adeel Sultan Khan</cp:lastModifiedBy>
  <cp:revision>198</cp:revision>
  <dcterms:created xsi:type="dcterms:W3CDTF">2024-01-04T06:47:09Z</dcterms:created>
  <dcterms:modified xsi:type="dcterms:W3CDTF">2024-04-17T22:47:49Z</dcterms:modified>
</cp:coreProperties>
</file>